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69.xml" ContentType="application/vnd.openxmlformats-officedocument.presentationml.slide+xml"/>
  <Override PartName="/ppt/tableStyles.xml" ContentType="application/vnd.openxmlformats-officedocument.presentationml.tableStyles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slides/slide172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s/slide166.xml" ContentType="application/vnd.openxmlformats-officedocument.presentationml.slide+xml"/>
  <Override PartName="/ppt/slides/slide177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55.xml" ContentType="application/vnd.openxmlformats-officedocument.presentationml.slide+xml"/>
  <Override PartName="/ppt/slides/slide173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slides/slide162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s/slide178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138.xml" ContentType="application/vnd.openxmlformats-officedocument.presentationml.slide+xml"/>
  <Override PartName="/ppt/slides/slide167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7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s/slide163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170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171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129.xml" ContentType="application/vnd.openxmlformats-officedocument.presentationml.slide+xml"/>
  <Override PartName="/ppt/slides/slide176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18.xml" ContentType="application/vnd.openxmlformats-officedocument.presentationml.slide+xml"/>
  <Override PartName="/ppt/slides/slide165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442" r:id="rId9"/>
    <p:sldId id="441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3" r:id="rId44"/>
    <p:sldId id="304" r:id="rId45"/>
    <p:sldId id="306" r:id="rId46"/>
    <p:sldId id="380" r:id="rId47"/>
    <p:sldId id="381" r:id="rId48"/>
    <p:sldId id="382" r:id="rId49"/>
    <p:sldId id="383" r:id="rId50"/>
    <p:sldId id="384" r:id="rId51"/>
    <p:sldId id="385" r:id="rId52"/>
    <p:sldId id="386" r:id="rId53"/>
    <p:sldId id="387" r:id="rId54"/>
    <p:sldId id="388" r:id="rId55"/>
    <p:sldId id="389" r:id="rId56"/>
    <p:sldId id="390" r:id="rId57"/>
    <p:sldId id="391" r:id="rId58"/>
    <p:sldId id="392" r:id="rId59"/>
    <p:sldId id="393" r:id="rId60"/>
    <p:sldId id="394" r:id="rId61"/>
    <p:sldId id="395" r:id="rId62"/>
    <p:sldId id="396" r:id="rId63"/>
    <p:sldId id="397" r:id="rId64"/>
    <p:sldId id="398" r:id="rId65"/>
    <p:sldId id="399" r:id="rId66"/>
    <p:sldId id="400" r:id="rId67"/>
    <p:sldId id="401" r:id="rId68"/>
    <p:sldId id="402" r:id="rId69"/>
    <p:sldId id="403" r:id="rId70"/>
    <p:sldId id="404" r:id="rId71"/>
    <p:sldId id="405" r:id="rId72"/>
    <p:sldId id="406" r:id="rId73"/>
    <p:sldId id="407" r:id="rId74"/>
    <p:sldId id="408" r:id="rId75"/>
    <p:sldId id="409" r:id="rId76"/>
    <p:sldId id="410" r:id="rId77"/>
    <p:sldId id="411" r:id="rId78"/>
    <p:sldId id="412" r:id="rId79"/>
    <p:sldId id="413" r:id="rId80"/>
    <p:sldId id="414" r:id="rId81"/>
    <p:sldId id="415" r:id="rId82"/>
    <p:sldId id="416" r:id="rId83"/>
    <p:sldId id="417" r:id="rId84"/>
    <p:sldId id="418" r:id="rId85"/>
    <p:sldId id="419" r:id="rId86"/>
    <p:sldId id="420" r:id="rId87"/>
    <p:sldId id="421" r:id="rId88"/>
    <p:sldId id="422" r:id="rId89"/>
    <p:sldId id="423" r:id="rId90"/>
    <p:sldId id="424" r:id="rId91"/>
    <p:sldId id="425" r:id="rId92"/>
    <p:sldId id="426" r:id="rId93"/>
    <p:sldId id="427" r:id="rId94"/>
    <p:sldId id="428" r:id="rId95"/>
    <p:sldId id="429" r:id="rId96"/>
    <p:sldId id="430" r:id="rId97"/>
    <p:sldId id="431" r:id="rId98"/>
    <p:sldId id="432" r:id="rId99"/>
    <p:sldId id="433" r:id="rId100"/>
    <p:sldId id="434" r:id="rId101"/>
    <p:sldId id="435" r:id="rId102"/>
    <p:sldId id="436" r:id="rId103"/>
    <p:sldId id="437" r:id="rId104"/>
    <p:sldId id="438" r:id="rId105"/>
    <p:sldId id="439" r:id="rId106"/>
    <p:sldId id="440" r:id="rId107"/>
    <p:sldId id="307" r:id="rId108"/>
    <p:sldId id="308" r:id="rId109"/>
    <p:sldId id="309" r:id="rId110"/>
    <p:sldId id="310" r:id="rId111"/>
    <p:sldId id="311" r:id="rId112"/>
    <p:sldId id="312" r:id="rId113"/>
    <p:sldId id="313" r:id="rId114"/>
    <p:sldId id="314" r:id="rId115"/>
    <p:sldId id="315" r:id="rId116"/>
    <p:sldId id="316" r:id="rId117"/>
    <p:sldId id="317" r:id="rId118"/>
    <p:sldId id="318" r:id="rId119"/>
    <p:sldId id="319" r:id="rId120"/>
    <p:sldId id="320" r:id="rId121"/>
    <p:sldId id="321" r:id="rId122"/>
    <p:sldId id="322" r:id="rId123"/>
    <p:sldId id="323" r:id="rId124"/>
    <p:sldId id="324" r:id="rId125"/>
    <p:sldId id="325" r:id="rId126"/>
    <p:sldId id="326" r:id="rId127"/>
    <p:sldId id="327" r:id="rId128"/>
    <p:sldId id="328" r:id="rId129"/>
    <p:sldId id="329" r:id="rId130"/>
    <p:sldId id="330" r:id="rId131"/>
    <p:sldId id="331" r:id="rId132"/>
    <p:sldId id="332" r:id="rId133"/>
    <p:sldId id="333" r:id="rId134"/>
    <p:sldId id="334" r:id="rId135"/>
    <p:sldId id="335" r:id="rId136"/>
    <p:sldId id="336" r:id="rId137"/>
    <p:sldId id="337" r:id="rId138"/>
    <p:sldId id="338" r:id="rId139"/>
    <p:sldId id="339" r:id="rId140"/>
    <p:sldId id="340" r:id="rId141"/>
    <p:sldId id="341" r:id="rId142"/>
    <p:sldId id="342" r:id="rId143"/>
    <p:sldId id="343" r:id="rId144"/>
    <p:sldId id="344" r:id="rId145"/>
    <p:sldId id="345" r:id="rId146"/>
    <p:sldId id="346" r:id="rId147"/>
    <p:sldId id="347" r:id="rId148"/>
    <p:sldId id="348" r:id="rId149"/>
    <p:sldId id="349" r:id="rId150"/>
    <p:sldId id="350" r:id="rId151"/>
    <p:sldId id="351" r:id="rId152"/>
    <p:sldId id="352" r:id="rId153"/>
    <p:sldId id="353" r:id="rId154"/>
    <p:sldId id="354" r:id="rId155"/>
    <p:sldId id="355" r:id="rId156"/>
    <p:sldId id="356" r:id="rId157"/>
    <p:sldId id="357" r:id="rId158"/>
    <p:sldId id="358" r:id="rId159"/>
    <p:sldId id="359" r:id="rId160"/>
    <p:sldId id="360" r:id="rId161"/>
    <p:sldId id="361" r:id="rId162"/>
    <p:sldId id="362" r:id="rId163"/>
    <p:sldId id="363" r:id="rId164"/>
    <p:sldId id="364" r:id="rId165"/>
    <p:sldId id="365" r:id="rId166"/>
    <p:sldId id="366" r:id="rId167"/>
    <p:sldId id="367" r:id="rId168"/>
    <p:sldId id="368" r:id="rId169"/>
    <p:sldId id="369" r:id="rId170"/>
    <p:sldId id="370" r:id="rId171"/>
    <p:sldId id="371" r:id="rId172"/>
    <p:sldId id="372" r:id="rId173"/>
    <p:sldId id="373" r:id="rId174"/>
    <p:sldId id="374" r:id="rId175"/>
    <p:sldId id="375" r:id="rId176"/>
    <p:sldId id="376" r:id="rId177"/>
    <p:sldId id="377" r:id="rId178"/>
    <p:sldId id="378" r:id="rId179"/>
    <p:sldId id="379" r:id="rId18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slide" Target="slides/slide174.xml"/><Relationship Id="rId170" Type="http://schemas.openxmlformats.org/officeDocument/2006/relationships/slide" Target="slides/slide169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slide" Target="slides/slide171.xml"/><Relationship Id="rId180" Type="http://schemas.openxmlformats.org/officeDocument/2006/relationships/slide" Target="slides/slide179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3353E-069F-4CA2-B531-5482542421D3}" type="datetimeFigureOut">
              <a:rPr lang="pl-PL" smtClean="0"/>
              <a:pPr/>
              <a:t>2018-01-11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96835-C37D-4FC9-9DCB-969ED9F277A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7088" y="4346575"/>
            <a:ext cx="5203825" cy="3857625"/>
          </a:xfrm>
          <a:noFill/>
          <a:ln/>
        </p:spPr>
        <p:txBody>
          <a:bodyPr lIns="90487" tIns="44450" rIns="90487" bIns="44450"/>
          <a:lstStyle/>
          <a:p>
            <a:endParaRPr lang="pl-PL" smtClean="0"/>
          </a:p>
        </p:txBody>
      </p:sp>
      <p:sp>
        <p:nvSpPr>
          <p:cNvPr id="14950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3813" y="798513"/>
            <a:ext cx="4270375" cy="3201987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7088" y="4346575"/>
            <a:ext cx="5203825" cy="3857625"/>
          </a:xfrm>
          <a:noFill/>
          <a:ln/>
        </p:spPr>
        <p:txBody>
          <a:bodyPr lIns="90487" tIns="44450" rIns="90487" bIns="44450"/>
          <a:lstStyle/>
          <a:p>
            <a:endParaRPr lang="pl-PL" smtClean="0"/>
          </a:p>
        </p:txBody>
      </p:sp>
      <p:sp>
        <p:nvSpPr>
          <p:cNvPr id="1976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3813" y="798513"/>
            <a:ext cx="4270375" cy="3201987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7088" y="4346575"/>
            <a:ext cx="5203825" cy="3857625"/>
          </a:xfrm>
          <a:noFill/>
          <a:ln/>
        </p:spPr>
        <p:txBody>
          <a:bodyPr lIns="90487" tIns="44450" rIns="90487" bIns="44450"/>
          <a:lstStyle/>
          <a:p>
            <a:endParaRPr lang="pl-PL" smtClean="0"/>
          </a:p>
        </p:txBody>
      </p:sp>
      <p:sp>
        <p:nvSpPr>
          <p:cNvPr id="19968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3813" y="798513"/>
            <a:ext cx="4270375" cy="3201987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7088" y="4346575"/>
            <a:ext cx="5203825" cy="3857625"/>
          </a:xfrm>
          <a:noFill/>
          <a:ln/>
        </p:spPr>
        <p:txBody>
          <a:bodyPr lIns="90487" tIns="44450" rIns="90487" bIns="44450"/>
          <a:lstStyle/>
          <a:p>
            <a:endParaRPr lang="pl-PL" smtClean="0"/>
          </a:p>
        </p:txBody>
      </p:sp>
      <p:sp>
        <p:nvSpPr>
          <p:cNvPr id="20173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3813" y="798513"/>
            <a:ext cx="4270375" cy="3201987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7088" y="4346575"/>
            <a:ext cx="5203825" cy="3857625"/>
          </a:xfrm>
          <a:noFill/>
          <a:ln/>
        </p:spPr>
        <p:txBody>
          <a:bodyPr lIns="90487" tIns="44450" rIns="90487" bIns="44450"/>
          <a:lstStyle/>
          <a:p>
            <a:endParaRPr lang="pl-PL" smtClean="0"/>
          </a:p>
        </p:txBody>
      </p:sp>
      <p:sp>
        <p:nvSpPr>
          <p:cNvPr id="2037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3813" y="798513"/>
            <a:ext cx="4270375" cy="3201987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7088" y="4346575"/>
            <a:ext cx="5203825" cy="3857625"/>
          </a:xfrm>
          <a:noFill/>
          <a:ln/>
        </p:spPr>
        <p:txBody>
          <a:bodyPr lIns="90487" tIns="44450" rIns="90487" bIns="44450"/>
          <a:lstStyle/>
          <a:p>
            <a:endParaRPr lang="pl-PL" smtClean="0"/>
          </a:p>
        </p:txBody>
      </p:sp>
      <p:sp>
        <p:nvSpPr>
          <p:cNvPr id="2058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3813" y="798513"/>
            <a:ext cx="4270375" cy="3201987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7088" y="4346575"/>
            <a:ext cx="5203825" cy="3857625"/>
          </a:xfrm>
          <a:noFill/>
          <a:ln/>
        </p:spPr>
        <p:txBody>
          <a:bodyPr lIns="90487" tIns="44450" rIns="90487" bIns="44450"/>
          <a:lstStyle/>
          <a:p>
            <a:endParaRPr lang="pl-PL" smtClean="0"/>
          </a:p>
        </p:txBody>
      </p:sp>
      <p:sp>
        <p:nvSpPr>
          <p:cNvPr id="2078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3813" y="798513"/>
            <a:ext cx="4270375" cy="3201987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7088" y="4346575"/>
            <a:ext cx="5203825" cy="3857625"/>
          </a:xfrm>
          <a:noFill/>
          <a:ln/>
        </p:spPr>
        <p:txBody>
          <a:bodyPr lIns="90487" tIns="44450" rIns="90487" bIns="44450"/>
          <a:lstStyle/>
          <a:p>
            <a:endParaRPr lang="pl-PL" smtClean="0"/>
          </a:p>
        </p:txBody>
      </p:sp>
      <p:sp>
        <p:nvSpPr>
          <p:cNvPr id="2109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3813" y="798513"/>
            <a:ext cx="4270375" cy="3201987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7088" y="4346575"/>
            <a:ext cx="5203825" cy="3857625"/>
          </a:xfrm>
          <a:noFill/>
          <a:ln/>
        </p:spPr>
        <p:txBody>
          <a:bodyPr lIns="90487" tIns="44450" rIns="90487" bIns="44450"/>
          <a:lstStyle/>
          <a:p>
            <a:endParaRPr lang="pl-PL" smtClean="0"/>
          </a:p>
        </p:txBody>
      </p:sp>
      <p:sp>
        <p:nvSpPr>
          <p:cNvPr id="21299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3813" y="798513"/>
            <a:ext cx="4270375" cy="3201987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7088" y="4346575"/>
            <a:ext cx="5203825" cy="3857625"/>
          </a:xfrm>
          <a:noFill/>
          <a:ln/>
        </p:spPr>
        <p:txBody>
          <a:bodyPr lIns="90487" tIns="44450" rIns="90487" bIns="44450"/>
          <a:lstStyle/>
          <a:p>
            <a:endParaRPr lang="pl-PL" smtClean="0"/>
          </a:p>
        </p:txBody>
      </p:sp>
      <p:sp>
        <p:nvSpPr>
          <p:cNvPr id="21504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3813" y="798513"/>
            <a:ext cx="4270375" cy="3201987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7088" y="4346575"/>
            <a:ext cx="5203825" cy="3857625"/>
          </a:xfrm>
          <a:noFill/>
          <a:ln/>
        </p:spPr>
        <p:txBody>
          <a:bodyPr lIns="90487" tIns="44450" rIns="90487" bIns="44450"/>
          <a:lstStyle/>
          <a:p>
            <a:endParaRPr lang="pl-PL" smtClean="0"/>
          </a:p>
        </p:txBody>
      </p:sp>
      <p:sp>
        <p:nvSpPr>
          <p:cNvPr id="21913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3813" y="798513"/>
            <a:ext cx="4270375" cy="3201987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7088" y="4346575"/>
            <a:ext cx="5203825" cy="3857625"/>
          </a:xfrm>
          <a:noFill/>
          <a:ln/>
        </p:spPr>
        <p:txBody>
          <a:bodyPr lIns="90487" tIns="44450" rIns="90487" bIns="44450"/>
          <a:lstStyle/>
          <a:p>
            <a:endParaRPr lang="pl-PL" smtClean="0"/>
          </a:p>
        </p:txBody>
      </p:sp>
      <p:sp>
        <p:nvSpPr>
          <p:cNvPr id="15155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3813" y="798513"/>
            <a:ext cx="4270375" cy="3201987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7088" y="4346575"/>
            <a:ext cx="5203825" cy="3857625"/>
          </a:xfrm>
          <a:noFill/>
          <a:ln/>
        </p:spPr>
        <p:txBody>
          <a:bodyPr lIns="90487" tIns="44450" rIns="90487" bIns="44450"/>
          <a:lstStyle/>
          <a:p>
            <a:endParaRPr lang="pl-PL" smtClean="0"/>
          </a:p>
        </p:txBody>
      </p:sp>
      <p:sp>
        <p:nvSpPr>
          <p:cNvPr id="22221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3813" y="798513"/>
            <a:ext cx="4270375" cy="3201987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7088" y="4346575"/>
            <a:ext cx="5203825" cy="3857625"/>
          </a:xfrm>
          <a:noFill/>
          <a:ln/>
        </p:spPr>
        <p:txBody>
          <a:bodyPr lIns="90487" tIns="44450" rIns="90487" bIns="44450"/>
          <a:lstStyle/>
          <a:p>
            <a:endParaRPr lang="pl-PL" smtClean="0"/>
          </a:p>
        </p:txBody>
      </p:sp>
      <p:sp>
        <p:nvSpPr>
          <p:cNvPr id="22425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3813" y="798513"/>
            <a:ext cx="4270375" cy="3201987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7088" y="4346575"/>
            <a:ext cx="5203825" cy="3857625"/>
          </a:xfrm>
          <a:noFill/>
          <a:ln/>
        </p:spPr>
        <p:txBody>
          <a:bodyPr lIns="90487" tIns="44450" rIns="90487" bIns="44450"/>
          <a:lstStyle/>
          <a:p>
            <a:endParaRPr lang="pl-PL" smtClean="0"/>
          </a:p>
        </p:txBody>
      </p:sp>
      <p:sp>
        <p:nvSpPr>
          <p:cNvPr id="22630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3813" y="798513"/>
            <a:ext cx="4270375" cy="3201987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7088" y="4346575"/>
            <a:ext cx="5203825" cy="3857625"/>
          </a:xfrm>
          <a:noFill/>
          <a:ln/>
        </p:spPr>
        <p:txBody>
          <a:bodyPr lIns="90487" tIns="44450" rIns="90487" bIns="44450"/>
          <a:lstStyle/>
          <a:p>
            <a:endParaRPr lang="pl-PL" smtClean="0"/>
          </a:p>
        </p:txBody>
      </p:sp>
      <p:sp>
        <p:nvSpPr>
          <p:cNvPr id="22835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3813" y="798513"/>
            <a:ext cx="4270375" cy="3201987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7088" y="4346575"/>
            <a:ext cx="5203825" cy="3857625"/>
          </a:xfrm>
          <a:noFill/>
          <a:ln/>
        </p:spPr>
        <p:txBody>
          <a:bodyPr lIns="90487" tIns="44450" rIns="90487" bIns="44450"/>
          <a:lstStyle/>
          <a:p>
            <a:endParaRPr lang="pl-PL" smtClean="0"/>
          </a:p>
        </p:txBody>
      </p:sp>
      <p:sp>
        <p:nvSpPr>
          <p:cNvPr id="23040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3813" y="798513"/>
            <a:ext cx="4270375" cy="3201987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7088" y="4346575"/>
            <a:ext cx="5203825" cy="3857625"/>
          </a:xfrm>
          <a:noFill/>
          <a:ln/>
        </p:spPr>
        <p:txBody>
          <a:bodyPr lIns="90487" tIns="44450" rIns="90487" bIns="44450"/>
          <a:lstStyle/>
          <a:p>
            <a:endParaRPr lang="pl-PL" smtClean="0"/>
          </a:p>
        </p:txBody>
      </p:sp>
      <p:sp>
        <p:nvSpPr>
          <p:cNvPr id="2324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3813" y="798513"/>
            <a:ext cx="4270375" cy="3201987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7088" y="4346575"/>
            <a:ext cx="5203825" cy="3857625"/>
          </a:xfrm>
          <a:noFill/>
          <a:ln/>
        </p:spPr>
        <p:txBody>
          <a:bodyPr lIns="90487" tIns="44450" rIns="90487" bIns="44450"/>
          <a:lstStyle/>
          <a:p>
            <a:endParaRPr lang="pl-PL" smtClean="0"/>
          </a:p>
        </p:txBody>
      </p:sp>
      <p:sp>
        <p:nvSpPr>
          <p:cNvPr id="2344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3813" y="798513"/>
            <a:ext cx="4270375" cy="3201987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7088" y="4346575"/>
            <a:ext cx="5203825" cy="3857625"/>
          </a:xfrm>
          <a:noFill/>
          <a:ln/>
        </p:spPr>
        <p:txBody>
          <a:bodyPr lIns="90487" tIns="44450" rIns="90487" bIns="44450"/>
          <a:lstStyle/>
          <a:p>
            <a:endParaRPr lang="pl-PL" smtClean="0"/>
          </a:p>
        </p:txBody>
      </p:sp>
      <p:sp>
        <p:nvSpPr>
          <p:cNvPr id="2396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3813" y="798513"/>
            <a:ext cx="4270375" cy="3201987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7088" y="4346575"/>
            <a:ext cx="5203825" cy="3857625"/>
          </a:xfrm>
          <a:noFill/>
          <a:ln/>
        </p:spPr>
        <p:txBody>
          <a:bodyPr lIns="90487" tIns="44450" rIns="90487" bIns="44450"/>
          <a:lstStyle/>
          <a:p>
            <a:endParaRPr lang="pl-PL" smtClean="0"/>
          </a:p>
        </p:txBody>
      </p:sp>
      <p:sp>
        <p:nvSpPr>
          <p:cNvPr id="2426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3813" y="798513"/>
            <a:ext cx="4270375" cy="3201987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7088" y="4346575"/>
            <a:ext cx="5203825" cy="3857625"/>
          </a:xfrm>
          <a:noFill/>
          <a:ln/>
        </p:spPr>
        <p:txBody>
          <a:bodyPr lIns="90487" tIns="44450" rIns="90487" bIns="44450"/>
          <a:lstStyle/>
          <a:p>
            <a:endParaRPr lang="pl-PL" smtClean="0"/>
          </a:p>
        </p:txBody>
      </p:sp>
      <p:sp>
        <p:nvSpPr>
          <p:cNvPr id="24473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85925" y="777875"/>
            <a:ext cx="3460750" cy="2595563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7088" y="4346575"/>
            <a:ext cx="5203825" cy="3857625"/>
          </a:xfrm>
          <a:noFill/>
          <a:ln/>
        </p:spPr>
        <p:txBody>
          <a:bodyPr lIns="90487" tIns="44450" rIns="90487" bIns="44450"/>
          <a:lstStyle/>
          <a:p>
            <a:endParaRPr lang="pl-PL" smtClean="0"/>
          </a:p>
        </p:txBody>
      </p:sp>
      <p:sp>
        <p:nvSpPr>
          <p:cNvPr id="1556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3813" y="798513"/>
            <a:ext cx="4270375" cy="3201987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7088" y="4346575"/>
            <a:ext cx="5203825" cy="3857625"/>
          </a:xfrm>
          <a:noFill/>
          <a:ln/>
        </p:spPr>
        <p:txBody>
          <a:bodyPr lIns="90487" tIns="44450" rIns="90487" bIns="44450"/>
          <a:lstStyle/>
          <a:p>
            <a:endParaRPr lang="pl-PL" smtClean="0"/>
          </a:p>
        </p:txBody>
      </p:sp>
      <p:sp>
        <p:nvSpPr>
          <p:cNvPr id="16179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3813" y="798513"/>
            <a:ext cx="4270375" cy="3201987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7088" y="4346575"/>
            <a:ext cx="5203825" cy="3857625"/>
          </a:xfrm>
          <a:noFill/>
          <a:ln/>
        </p:spPr>
        <p:txBody>
          <a:bodyPr lIns="90487" tIns="44450" rIns="90487" bIns="44450"/>
          <a:lstStyle/>
          <a:p>
            <a:endParaRPr lang="pl-PL" smtClean="0"/>
          </a:p>
        </p:txBody>
      </p:sp>
      <p:sp>
        <p:nvSpPr>
          <p:cNvPr id="16384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3813" y="798513"/>
            <a:ext cx="4270375" cy="3201987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7088" y="4346575"/>
            <a:ext cx="5203825" cy="3857625"/>
          </a:xfrm>
          <a:noFill/>
          <a:ln/>
        </p:spPr>
        <p:txBody>
          <a:bodyPr lIns="90487" tIns="44450" rIns="90487" bIns="44450"/>
          <a:lstStyle/>
          <a:p>
            <a:endParaRPr lang="pl-PL" smtClean="0"/>
          </a:p>
        </p:txBody>
      </p:sp>
      <p:sp>
        <p:nvSpPr>
          <p:cNvPr id="16691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3813" y="798513"/>
            <a:ext cx="4270375" cy="3201987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7088" y="4346575"/>
            <a:ext cx="5203825" cy="3857625"/>
          </a:xfrm>
          <a:noFill/>
          <a:ln/>
        </p:spPr>
        <p:txBody>
          <a:bodyPr lIns="90487" tIns="44450" rIns="90487" bIns="44450"/>
          <a:lstStyle/>
          <a:p>
            <a:endParaRPr lang="pl-PL" smtClean="0"/>
          </a:p>
        </p:txBody>
      </p:sp>
      <p:sp>
        <p:nvSpPr>
          <p:cNvPr id="18944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3813" y="798513"/>
            <a:ext cx="4270375" cy="3201987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7088" y="4346575"/>
            <a:ext cx="5203825" cy="3857625"/>
          </a:xfrm>
          <a:noFill/>
          <a:ln/>
        </p:spPr>
        <p:txBody>
          <a:bodyPr lIns="90487" tIns="44450" rIns="90487" bIns="44450"/>
          <a:lstStyle/>
          <a:p>
            <a:endParaRPr lang="pl-PL" smtClean="0"/>
          </a:p>
        </p:txBody>
      </p:sp>
      <p:sp>
        <p:nvSpPr>
          <p:cNvPr id="19251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3813" y="798513"/>
            <a:ext cx="4270375" cy="3201987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7088" y="4346575"/>
            <a:ext cx="5203825" cy="3857625"/>
          </a:xfrm>
          <a:noFill/>
          <a:ln/>
        </p:spPr>
        <p:txBody>
          <a:bodyPr lIns="90487" tIns="44450" rIns="90487" bIns="44450"/>
          <a:lstStyle/>
          <a:p>
            <a:endParaRPr lang="pl-PL" smtClean="0"/>
          </a:p>
        </p:txBody>
      </p:sp>
      <p:sp>
        <p:nvSpPr>
          <p:cNvPr id="1955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3813" y="798513"/>
            <a:ext cx="4270375" cy="3201987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2018-01-11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2018-01-11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2018-01-11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2018-01-11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2018-01-11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2018-01-11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2018-01-11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2018-01-11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2018-01-11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2018-01-11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2018-01-11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2018-01-11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18" Type="http://schemas.openxmlformats.org/officeDocument/2006/relationships/image" Target="../media/image114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17" Type="http://schemas.openxmlformats.org/officeDocument/2006/relationships/image" Target="../media/image113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5" Type="http://schemas.openxmlformats.org/officeDocument/2006/relationships/image" Target="../media/image111.png"/><Relationship Id="rId10" Type="http://schemas.openxmlformats.org/officeDocument/2006/relationships/image" Target="../media/image106.png"/><Relationship Id="rId19" Type="http://schemas.openxmlformats.org/officeDocument/2006/relationships/image" Target="../media/image115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30.png"/><Relationship Id="rId18" Type="http://schemas.openxmlformats.org/officeDocument/2006/relationships/image" Target="../media/image135.pn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12" Type="http://schemas.openxmlformats.org/officeDocument/2006/relationships/image" Target="../media/image129.png"/><Relationship Id="rId17" Type="http://schemas.openxmlformats.org/officeDocument/2006/relationships/image" Target="../media/image134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11" Type="http://schemas.openxmlformats.org/officeDocument/2006/relationships/image" Target="../media/image128.png"/><Relationship Id="rId5" Type="http://schemas.openxmlformats.org/officeDocument/2006/relationships/image" Target="../media/image122.png"/><Relationship Id="rId15" Type="http://schemas.openxmlformats.org/officeDocument/2006/relationships/image" Target="../media/image132.png"/><Relationship Id="rId10" Type="http://schemas.openxmlformats.org/officeDocument/2006/relationships/image" Target="../media/image127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Relationship Id="rId14" Type="http://schemas.openxmlformats.org/officeDocument/2006/relationships/image" Target="../media/image131.png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143.png"/><Relationship Id="rId18" Type="http://schemas.openxmlformats.org/officeDocument/2006/relationships/image" Target="../media/image107.png"/><Relationship Id="rId26" Type="http://schemas.openxmlformats.org/officeDocument/2006/relationships/image" Target="../media/image152.png"/><Relationship Id="rId3" Type="http://schemas.openxmlformats.org/officeDocument/2006/relationships/image" Target="../media/image136.png"/><Relationship Id="rId21" Type="http://schemas.openxmlformats.org/officeDocument/2006/relationships/image" Target="../media/image148.png"/><Relationship Id="rId7" Type="http://schemas.openxmlformats.org/officeDocument/2006/relationships/image" Target="../media/image139.png"/><Relationship Id="rId12" Type="http://schemas.openxmlformats.org/officeDocument/2006/relationships/image" Target="../media/image142.png"/><Relationship Id="rId17" Type="http://schemas.openxmlformats.org/officeDocument/2006/relationships/image" Target="../media/image146.png"/><Relationship Id="rId25" Type="http://schemas.openxmlformats.org/officeDocument/2006/relationships/image" Target="../media/image111.png"/><Relationship Id="rId33" Type="http://schemas.openxmlformats.org/officeDocument/2006/relationships/image" Target="../media/image157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06.png"/><Relationship Id="rId20" Type="http://schemas.openxmlformats.org/officeDocument/2006/relationships/image" Target="../media/image108.png"/><Relationship Id="rId29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11" Type="http://schemas.openxmlformats.org/officeDocument/2006/relationships/image" Target="../media/image103.png"/><Relationship Id="rId24" Type="http://schemas.openxmlformats.org/officeDocument/2006/relationships/image" Target="../media/image151.png"/><Relationship Id="rId32" Type="http://schemas.openxmlformats.org/officeDocument/2006/relationships/image" Target="../media/image115.png"/><Relationship Id="rId5" Type="http://schemas.openxmlformats.org/officeDocument/2006/relationships/image" Target="../media/image137.png"/><Relationship Id="rId15" Type="http://schemas.openxmlformats.org/officeDocument/2006/relationships/image" Target="../media/image145.png"/><Relationship Id="rId23" Type="http://schemas.openxmlformats.org/officeDocument/2006/relationships/image" Target="../media/image150.png"/><Relationship Id="rId28" Type="http://schemas.openxmlformats.org/officeDocument/2006/relationships/image" Target="../media/image153.png"/><Relationship Id="rId10" Type="http://schemas.openxmlformats.org/officeDocument/2006/relationships/image" Target="../media/image141.png"/><Relationship Id="rId19" Type="http://schemas.openxmlformats.org/officeDocument/2006/relationships/image" Target="../media/image147.png"/><Relationship Id="rId31" Type="http://schemas.openxmlformats.org/officeDocument/2006/relationships/image" Target="../media/image156.png"/><Relationship Id="rId4" Type="http://schemas.openxmlformats.org/officeDocument/2006/relationships/image" Target="../media/image99.png"/><Relationship Id="rId9" Type="http://schemas.openxmlformats.org/officeDocument/2006/relationships/image" Target="../media/image102.png"/><Relationship Id="rId14" Type="http://schemas.openxmlformats.org/officeDocument/2006/relationships/image" Target="../media/image144.png"/><Relationship Id="rId22" Type="http://schemas.openxmlformats.org/officeDocument/2006/relationships/image" Target="../media/image149.png"/><Relationship Id="rId27" Type="http://schemas.openxmlformats.org/officeDocument/2006/relationships/image" Target="../media/image112.png"/><Relationship Id="rId30" Type="http://schemas.openxmlformats.org/officeDocument/2006/relationships/image" Target="../media/image155.png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images.google.pl/imgres?imgurl=http://w4.wrzuta.pl/sr/f/4bwhUM98RGQ/tlo.szachownica.white.black&amp;imgrefurl=http://w4.wrzuta.pl/obraz/4bwhUM98RGQ/tlo.szachownica.white.black&amp;usg=__Qg89N41AIrMTvuCyxa5kGPEkGe8=&amp;h=350&amp;w=351&amp;sz=12&amp;hl=pl&amp;start=5&amp;itbs=1&amp;tbnid=SsNGIxqK59TwvM:&amp;tbnh=120&amp;tbnw=120&amp;prev=/images?q=szachownica&amp;hl=pl&amp;gbv=2&amp;tbs=isch: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hyperlink" Target="http://images.google.pl/imgres?imgurl=http://revo.pl/stuff/gdpl/murarz/tex/typical_problem.jpg&amp;imgrefurl=http://revo.pl/stuff/gdpl/murarz/&amp;usg=__gDdem0kohz_je1-gNVrMgKZmrJs=&amp;h=296&amp;w=552&amp;sz=37&amp;hl=pl&amp;start=2&amp;itbs=1&amp;tbnid=aMo3_LCkeP-WbM:&amp;tbnh=71&amp;tbnw=133&amp;prev=/images?q=mur+tekstura&amp;hl=pl&amp;gbv=2&amp;tbs=isch:1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pl/imgres?imgurl=http://library.thinkquest.org/26242/full/types/images/34.jpg&amp;imgrefurl=http://library.thinkquest.org/26242/full/types/ch10.html&amp;usg=__u6A3XWyDpqaGwP3RgTFcIgmuXQw=&amp;h=200&amp;w=320&amp;sz=6&amp;hl=pl&amp;start=14&amp;um=1&amp;itbs=1&amp;tbnid=QAWC-OZKa1RO4M:&amp;tbnh=74&amp;tbnw=118&amp;prev=/images?q=plasma+fractal&amp;um=1&amp;hl=pl&amp;lr=&amp;tbs=isch:1" TargetMode="External"/><Relationship Id="rId3" Type="http://schemas.openxmlformats.org/officeDocument/2006/relationships/image" Target="../media/image45.jpeg"/><Relationship Id="rId7" Type="http://schemas.openxmlformats.org/officeDocument/2006/relationships/image" Target="../media/image47.jpeg"/><Relationship Id="rId2" Type="http://schemas.openxmlformats.org/officeDocument/2006/relationships/hyperlink" Target="http://images.google.pl/imgres?imgurl=http://pages.cpsc.ucalgary.ca/~apu/plasma.JPG&amp;imgrefurl=http://pages.cpsc.ucalgary.ca/~apu/teaching.htm&amp;usg=__1O6PENwNPJ2uFn90ODJFryYBbRQ=&amp;h=768&amp;w=1024&amp;sz=55&amp;hl=pl&amp;start=2&amp;um=1&amp;itbs=1&amp;tbnid=MtK8hokSSCROYM:&amp;tbnh=113&amp;tbnw=150&amp;prev=/images?q=plasma+fractal&amp;um=1&amp;hl=pl&amp;lr=&amp;tbs=isch: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pl/imgres?imgurl=http://www.bugman123.com/Fractals/Plasma.jpg&amp;imgrefurl=http://www.bugman123.com/Fractals/Fractals2.html&amp;usg=__cxy6Tf8hhHobm8YgD8BDaM3pIEY=&amp;h=275&amp;w=275&amp;sz=33&amp;hl=pl&amp;start=3&amp;um=1&amp;itbs=1&amp;tbnid=oR3ubfDX7xNRtM:&amp;tbnh=114&amp;tbnw=114&amp;prev=/images?q=plasma+fractal&amp;um=1&amp;hl=pl&amp;lr=&amp;tbs=isch:1" TargetMode="External"/><Relationship Id="rId5" Type="http://schemas.openxmlformats.org/officeDocument/2006/relationships/image" Target="../media/image46.jpeg"/><Relationship Id="rId4" Type="http://schemas.openxmlformats.org/officeDocument/2006/relationships/hyperlink" Target="http://images.google.pl/imgres?imgurl=http://www.sergemeunier.com/blog/wp-content/uploads/2009/09/fractalplasma1-300x294.jpg&amp;imgrefurl=http://www.sergemeunier.com/blog/plasma-fractals/&amp;usg=__dnfcp0PK0VUXUNIaMgCKJC81IqE=&amp;h=294&amp;w=300&amp;sz=14&amp;hl=pl&amp;start=12&amp;um=1&amp;itbs=1&amp;tbnid=DRTSpHQILoKEOM:&amp;tbnh=114&amp;tbnw=116&amp;prev=/images?q=plasma+fractal&amp;um=1&amp;hl=pl&amp;lr=&amp;tbs=isch:1" TargetMode="External"/><Relationship Id="rId9" Type="http://schemas.openxmlformats.org/officeDocument/2006/relationships/image" Target="../media/image48.jpe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6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eg"/><Relationship Id="rId4" Type="http://schemas.openxmlformats.org/officeDocument/2006/relationships/hyperlink" Target="http://serv2.rysiu.eu/symfonia3d/photos/24/5.png" TargetMode="Externa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l-PL" smtClean="0">
                <a:latin typeface="Arial" charset="0"/>
              </a:rPr>
              <a:t>Grafika komputerowa</a:t>
            </a:r>
            <a:endParaRPr lang="en-US" smtClean="0">
              <a:latin typeface="Arial" charset="0"/>
            </a:endParaRPr>
          </a:p>
        </p:txBody>
      </p:sp>
      <p:sp>
        <p:nvSpPr>
          <p:cNvPr id="4099" name="Rectang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pl-PL" dirty="0" smtClean="0">
                <a:latin typeface="Arial" charset="0"/>
              </a:rPr>
              <a:t>Dr hab. inż. Michał Kruk</a:t>
            </a:r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>
                <a:latin typeface="Arial" charset="0"/>
              </a:rPr>
              <a:t>Algorytm rekursywny Kajiya</a:t>
            </a:r>
            <a:endParaRPr lang="en-US" smtClean="0">
              <a:latin typeface="Arial" charset="0"/>
            </a:endParaRPr>
          </a:p>
        </p:txBody>
      </p:sp>
      <p:sp>
        <p:nvSpPr>
          <p:cNvPr id="921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u="none" smtClean="0">
                <a:latin typeface="Baskerville Old Face" pitchFamily="18" charset="0"/>
              </a:rPr>
              <a:t>Metoda tworzenia fotorealistycznych scen trójwymiarowych</a:t>
            </a:r>
          </a:p>
          <a:p>
            <a:r>
              <a:rPr lang="pl-PL" u="none" smtClean="0">
                <a:latin typeface="Baskerville Old Face" pitchFamily="18" charset="0"/>
              </a:rPr>
              <a:t>Analizuję się losowo wybrane ścieżki promieni światła</a:t>
            </a:r>
          </a:p>
          <a:p>
            <a:r>
              <a:rPr lang="pl-PL" u="none" smtClean="0">
                <a:latin typeface="Baskerville Old Face" pitchFamily="18" charset="0"/>
              </a:rPr>
              <a:t>Dla odpowiednio dużej liczby ścieżek aproksymuje się z zadowalającą dokładnością globalny rozkład światła na scenie</a:t>
            </a:r>
          </a:p>
          <a:p>
            <a:r>
              <a:rPr lang="pl-PL" u="none" smtClean="0">
                <a:latin typeface="Baskerville Old Face" pitchFamily="18" charset="0"/>
              </a:rPr>
              <a:t>Powstała w 1986 – autor: James Kajiy</a:t>
            </a:r>
            <a:endParaRPr lang="en-US" u="none" smtClean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l-PL" smtClean="0"/>
              <a:t>Porównanie</a:t>
            </a:r>
            <a:endParaRPr lang="en-US" smtClean="0"/>
          </a:p>
        </p:txBody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652963"/>
            <a:ext cx="40671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3068638"/>
            <a:ext cx="393382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1484313"/>
            <a:ext cx="383857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Metody spektralne</a:t>
            </a:r>
          </a:p>
        </p:txBody>
      </p:sp>
      <p:sp>
        <p:nvSpPr>
          <p:cNvPr id="60419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mtClean="0"/>
              <a:t>Metoda splotu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Grafika komputerowa - Michał Kruk</a:t>
            </a:r>
            <a:endParaRPr lang="en-US"/>
          </a:p>
        </p:txBody>
      </p:sp>
      <p:pic>
        <p:nvPicPr>
          <p:cNvPr id="604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09800"/>
            <a:ext cx="3752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628900"/>
            <a:ext cx="37433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752600"/>
            <a:ext cx="37433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Filtrowanie anizotropowe</a:t>
            </a:r>
          </a:p>
        </p:txBody>
      </p:sp>
      <p:sp>
        <p:nvSpPr>
          <p:cNvPr id="6144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000" u="none" smtClean="0">
                <a:latin typeface="Baskerville Old Face" pitchFamily="18" charset="0"/>
              </a:rPr>
              <a:t>Anizotropowy – zależny od kierunku.</a:t>
            </a:r>
          </a:p>
          <a:p>
            <a:r>
              <a:rPr lang="pl-PL" sz="2000" u="none" smtClean="0">
                <a:latin typeface="Baskerville Old Face" pitchFamily="18" charset="0"/>
              </a:rPr>
              <a:t>F. anizotropowa bierze pod uwagę kąt, pod kórym widz patrzy na teksturowaną powierzchnię (różne skalowanie tekstury w kierunku u i v).</a:t>
            </a:r>
          </a:p>
          <a:p>
            <a:r>
              <a:rPr lang="pl-PL" sz="2000" u="none" smtClean="0">
                <a:latin typeface="Baskerville Old Face" pitchFamily="18" charset="0"/>
              </a:rPr>
              <a:t>Jeżeli proporcje tekstury nie pasują do proporcji obszaru pikseli, na które tekstura ma zostać nałożona</a:t>
            </a:r>
          </a:p>
          <a:p>
            <a:r>
              <a:rPr lang="pl-PL" sz="2000" u="none" smtClean="0">
                <a:latin typeface="Baskerville Old Face" pitchFamily="18" charset="0"/>
              </a:rPr>
              <a:t>Poprawia jakość stosowanych tekstur oglądanych zwłaszcza pod dużymi kątami</a:t>
            </a:r>
          </a:p>
          <a:p>
            <a:r>
              <a:rPr lang="pl-PL" sz="2000" u="none" smtClean="0">
                <a:latin typeface="Baskerville Old Face" pitchFamily="18" charset="0"/>
              </a:rPr>
              <a:t>W praktyce stosuje się różne mipmapy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Grafika komputerowa - Michał Kruk</a:t>
            </a:r>
            <a:endParaRPr lang="en-US"/>
          </a:p>
        </p:txBody>
      </p:sp>
      <p:pic>
        <p:nvPicPr>
          <p:cNvPr id="614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860800"/>
            <a:ext cx="31242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Filtrowanie</a:t>
            </a:r>
          </a:p>
        </p:txBody>
      </p:sp>
      <p:sp>
        <p:nvSpPr>
          <p:cNvPr id="62467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u="none" smtClean="0">
                <a:latin typeface="Baskerville Old Face" pitchFamily="18" charset="0"/>
              </a:rPr>
              <a:t>Filtrowanie dwuliniowe (</a:t>
            </a:r>
            <a:r>
              <a:rPr lang="pl-PL" sz="2400" i="1" u="none" smtClean="0">
                <a:latin typeface="Baskerville Old Face" pitchFamily="18" charset="0"/>
              </a:rPr>
              <a:t>bilinear filtering) </a:t>
            </a:r>
          </a:p>
          <a:p>
            <a:pPr>
              <a:buFont typeface="Arial" charset="0"/>
              <a:buNone/>
            </a:pPr>
            <a:r>
              <a:rPr lang="pl-PL" sz="2400" u="none" smtClean="0">
                <a:latin typeface="Baskerville Old Face" pitchFamily="18" charset="0"/>
              </a:rPr>
              <a:t>wyznaczanie wartości każdego piksela przez uśrednienie wartości </a:t>
            </a:r>
          </a:p>
          <a:p>
            <a:pPr>
              <a:buFont typeface="Arial" charset="0"/>
              <a:buNone/>
            </a:pPr>
            <a:r>
              <a:rPr lang="pl-PL" sz="2400" u="none" smtClean="0">
                <a:latin typeface="Baskerville Old Face" pitchFamily="18" charset="0"/>
              </a:rPr>
              <a:t>wyliczonego teksela oraz czterech sąsiednich tekseli.</a:t>
            </a:r>
          </a:p>
          <a:p>
            <a:r>
              <a:rPr lang="pl-PL" sz="2400" u="none" smtClean="0">
                <a:latin typeface="Baskerville Old Face" pitchFamily="18" charset="0"/>
              </a:rPr>
              <a:t> Filtrowanie trojliniowe (</a:t>
            </a:r>
            <a:r>
              <a:rPr lang="pl-PL" sz="2400" i="1" u="none" smtClean="0">
                <a:latin typeface="Baskerville Old Face" pitchFamily="18" charset="0"/>
              </a:rPr>
              <a:t>trilinear filtering)</a:t>
            </a:r>
          </a:p>
          <a:p>
            <a:pPr>
              <a:buFont typeface="Arial" charset="0"/>
              <a:buNone/>
            </a:pPr>
            <a:r>
              <a:rPr lang="pl-PL" sz="2400" u="none" smtClean="0">
                <a:latin typeface="Baskerville Old Face" pitchFamily="18" charset="0"/>
              </a:rPr>
              <a:t>uśrednianie tekseli z dwoch tekstur (</a:t>
            </a:r>
            <a:r>
              <a:rPr lang="pl-PL" sz="2400" i="1" u="none" smtClean="0">
                <a:latin typeface="Baskerville Old Face" pitchFamily="18" charset="0"/>
              </a:rPr>
              <a:t>MIP-maps) o różnych </a:t>
            </a:r>
          </a:p>
          <a:p>
            <a:pPr>
              <a:buFont typeface="Arial" charset="0"/>
              <a:buNone/>
            </a:pPr>
            <a:r>
              <a:rPr lang="pl-PL" sz="2400" u="none" smtClean="0">
                <a:latin typeface="Baskerville Old Face" pitchFamily="18" charset="0"/>
              </a:rPr>
              <a:t>rozdzielczościach</a:t>
            </a:r>
          </a:p>
          <a:p>
            <a:r>
              <a:rPr lang="pl-PL" sz="2400" u="none" smtClean="0">
                <a:latin typeface="Baskerville Old Face" pitchFamily="18" charset="0"/>
              </a:rPr>
              <a:t> Filtrowanie anizotropowe (</a:t>
            </a:r>
            <a:r>
              <a:rPr lang="pl-PL" sz="2400" i="1" u="none" smtClean="0">
                <a:latin typeface="Baskerville Old Face" pitchFamily="18" charset="0"/>
              </a:rPr>
              <a:t>anisotropic filtering)</a:t>
            </a:r>
          </a:p>
          <a:p>
            <a:pPr>
              <a:buFont typeface="Arial" charset="0"/>
              <a:buNone/>
            </a:pPr>
            <a:r>
              <a:rPr lang="pl-PL" sz="2400" u="none" smtClean="0">
                <a:latin typeface="Baskerville Old Face" pitchFamily="18" charset="0"/>
              </a:rPr>
              <a:t>jak trojliniowe, ale uśrednia teksele z obszaru zależnego od kąta nachylenia wielokąta i jego odległości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Grafika komputerowa - Michał Kruk</a:t>
            </a:r>
            <a:endParaRPr lang="en-US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Filtrowanie</a:t>
            </a:r>
          </a:p>
        </p:txBody>
      </p:sp>
      <p:sp>
        <p:nvSpPr>
          <p:cNvPr id="63491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pl-PL" sz="2400" u="none" smtClean="0">
                <a:latin typeface="Baskerville Old Face" pitchFamily="18" charset="0"/>
              </a:rPr>
              <a:t>Przykład: tekstura o rozmiarze 64 x 64 pikseli.</a:t>
            </a:r>
          </a:p>
          <a:p>
            <a:pPr>
              <a:buFont typeface="Arial" charset="0"/>
              <a:buNone/>
            </a:pPr>
            <a:r>
              <a:rPr lang="pl-PL" sz="2400" u="none" smtClean="0">
                <a:latin typeface="Baskerville Old Face" pitchFamily="18" charset="0"/>
              </a:rPr>
              <a:t>Obliczone wspołrzędne (</a:t>
            </a:r>
            <a:r>
              <a:rPr lang="pl-PL" sz="2400" i="1" u="none" smtClean="0">
                <a:latin typeface="Baskerville Old Face" pitchFamily="18" charset="0"/>
              </a:rPr>
              <a:t>u,v) = (0,37; 0,79)</a:t>
            </a:r>
          </a:p>
          <a:p>
            <a:r>
              <a:rPr lang="pl-PL" sz="2400" i="1" u="none" smtClean="0">
                <a:latin typeface="Baskerville Old Face" pitchFamily="18" charset="0"/>
              </a:rPr>
              <a:t>point-sampling:</a:t>
            </a:r>
          </a:p>
          <a:p>
            <a:pPr>
              <a:buFont typeface="Arial" charset="0"/>
              <a:buNone/>
            </a:pPr>
            <a:r>
              <a:rPr lang="pl-PL" sz="2400" u="none" smtClean="0">
                <a:latin typeface="Baskerville Old Face" pitchFamily="18" charset="0"/>
              </a:rPr>
              <a:t>wsp. tekstury = (23,68; 50,56)</a:t>
            </a:r>
          </a:p>
          <a:p>
            <a:pPr>
              <a:buFont typeface="Arial" charset="0"/>
              <a:buNone/>
            </a:pPr>
            <a:r>
              <a:rPr lang="pl-PL" sz="2400" u="none" smtClean="0">
                <a:latin typeface="Baskerville Old Face" pitchFamily="18" charset="0"/>
              </a:rPr>
              <a:t>zaokrąglamy: (24; 51)</a:t>
            </a:r>
          </a:p>
          <a:p>
            <a:pPr>
              <a:buFont typeface="Arial" charset="0"/>
              <a:buNone/>
            </a:pPr>
            <a:r>
              <a:rPr lang="pl-PL" sz="2400" u="none" smtClean="0">
                <a:latin typeface="Baskerville Old Face" pitchFamily="18" charset="0"/>
              </a:rPr>
              <a:t>pobieramy kolor z tego teksela</a:t>
            </a:r>
          </a:p>
          <a:p>
            <a:r>
              <a:rPr lang="pl-PL" sz="2400" u="none" smtClean="0">
                <a:latin typeface="Baskerville Old Face" pitchFamily="18" charset="0"/>
              </a:rPr>
              <a:t> filtrowanie dwuliniowe:</a:t>
            </a:r>
          </a:p>
          <a:p>
            <a:pPr>
              <a:buFont typeface="Arial" charset="0"/>
              <a:buNone/>
            </a:pPr>
            <a:r>
              <a:rPr lang="pl-PL" sz="2400" u="none" smtClean="0">
                <a:latin typeface="Baskerville Old Face" pitchFamily="18" charset="0"/>
              </a:rPr>
              <a:t>początek tak samo</a:t>
            </a:r>
          </a:p>
          <a:p>
            <a:pPr>
              <a:buFont typeface="Arial" charset="0"/>
              <a:buNone/>
            </a:pPr>
            <a:r>
              <a:rPr lang="pl-PL" sz="2400" u="none" smtClean="0">
                <a:latin typeface="Baskerville Old Face" pitchFamily="18" charset="0"/>
              </a:rPr>
              <a:t>uśredniamy teksele: (24; 51),</a:t>
            </a:r>
          </a:p>
          <a:p>
            <a:pPr>
              <a:buFont typeface="Arial" charset="0"/>
              <a:buNone/>
            </a:pPr>
            <a:r>
              <a:rPr lang="pl-PL" sz="2400" u="none" smtClean="0">
                <a:latin typeface="Baskerville Old Face" pitchFamily="18" charset="0"/>
              </a:rPr>
              <a:t>(23; 51), (25; 51), (24; 50), (24; 52)</a:t>
            </a:r>
          </a:p>
          <a:p>
            <a:pPr>
              <a:buFont typeface="Arial" charset="0"/>
              <a:buNone/>
            </a:pPr>
            <a:r>
              <a:rPr lang="pl-PL" sz="2400" u="none" smtClean="0">
                <a:latin typeface="Baskerville Old Face" pitchFamily="18" charset="0"/>
              </a:rPr>
              <a:t>kolorujemy piksel obliczoną wartością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Grafika komputerowa - Michał Kruk</a:t>
            </a:r>
            <a:endParaRPr lang="en-US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Porównanie</a:t>
            </a:r>
          </a:p>
        </p:txBody>
      </p:sp>
      <p:sp>
        <p:nvSpPr>
          <p:cNvPr id="64515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Grafika komputerowa - Michał Kruk</a:t>
            </a:r>
            <a:endParaRPr lang="en-US"/>
          </a:p>
        </p:txBody>
      </p:sp>
      <p:pic>
        <p:nvPicPr>
          <p:cNvPr id="645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69342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Porównanie</a:t>
            </a:r>
          </a:p>
        </p:txBody>
      </p:sp>
      <p:sp>
        <p:nvSpPr>
          <p:cNvPr id="65539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Grafika komputerowa - Michał Kruk</a:t>
            </a:r>
            <a:endParaRPr lang="en-US"/>
          </a:p>
        </p:txBody>
      </p:sp>
      <p:pic>
        <p:nvPicPr>
          <p:cNvPr id="6554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39946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90840" tIns="44623" rIns="90840" bIns="44623" anchor="b"/>
          <a:lstStyle/>
          <a:p>
            <a:r>
              <a:rPr lang="pl-PL" smtClean="0"/>
              <a:t>Projektowanie GUI </a:t>
            </a:r>
            <a:endParaRPr lang="en-GB" smtClean="0"/>
          </a:p>
        </p:txBody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840" tIns="44623" rIns="90840" bIns="44623"/>
          <a:lstStyle/>
          <a:p>
            <a:r>
              <a:rPr lang="pl-PL" sz="3600" u="none" smtClean="0">
                <a:latin typeface="Baskerville Old Face" pitchFamily="18" charset="0"/>
              </a:rPr>
              <a:t>Zasady projektowania interfejsu użytkownika</a:t>
            </a:r>
          </a:p>
          <a:p>
            <a:r>
              <a:rPr lang="pl-PL" sz="3600" u="none" smtClean="0">
                <a:latin typeface="Baskerville Old Face" pitchFamily="18" charset="0"/>
              </a:rPr>
              <a:t>Interakcja z użytkownikiem</a:t>
            </a:r>
          </a:p>
          <a:p>
            <a:r>
              <a:rPr lang="pl-PL" sz="3600" u="none" smtClean="0">
                <a:latin typeface="Baskerville Old Face" pitchFamily="18" charset="0"/>
              </a:rPr>
              <a:t>Prezentacja informacji</a:t>
            </a:r>
          </a:p>
          <a:p>
            <a:r>
              <a:rPr lang="pl-PL" sz="3600" u="none" smtClean="0">
                <a:latin typeface="Baskerville Old Face" pitchFamily="18" charset="0"/>
              </a:rPr>
              <a:t>Pomoc dla użytkownika</a:t>
            </a:r>
          </a:p>
          <a:p>
            <a:r>
              <a:rPr lang="pl-PL" sz="3600" u="none" smtClean="0">
                <a:latin typeface="Baskerville Old Face" pitchFamily="18" charset="0"/>
              </a:rPr>
              <a:t>Ocena interfejsu</a:t>
            </a:r>
          </a:p>
          <a:p>
            <a:endParaRPr lang="en-GB" sz="3600" smtClean="0"/>
          </a:p>
        </p:txBody>
      </p:sp>
    </p:spTree>
  </p:cSld>
  <p:clrMapOvr>
    <a:masterClrMapping/>
  </p:clrMapOvr>
  <p:transition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Pojęcia użyteczności i ergonomii</a:t>
            </a:r>
            <a:endParaRPr lang="en-US" smtClean="0"/>
          </a:p>
        </p:txBody>
      </p:sp>
      <p:sp>
        <p:nvSpPr>
          <p:cNvPr id="2662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u="none" smtClean="0">
                <a:latin typeface="Baskerville Old Face" pitchFamily="18" charset="0"/>
              </a:rPr>
              <a:t>U</a:t>
            </a:r>
            <a:r>
              <a:rPr lang="pl-PL" sz="2800" b="1" u="none" smtClean="0">
                <a:latin typeface="Baskerville Old Face" pitchFamily="18" charset="0"/>
              </a:rPr>
              <a:t>ż</a:t>
            </a:r>
            <a:r>
              <a:rPr lang="en-US" sz="2800" b="1" u="none" smtClean="0">
                <a:latin typeface="Baskerville Old Face" pitchFamily="18" charset="0"/>
              </a:rPr>
              <a:t>yteczno</a:t>
            </a:r>
            <a:r>
              <a:rPr lang="pl-PL" sz="2800" b="1" u="none" smtClean="0">
                <a:latin typeface="Baskerville Old Face" pitchFamily="18" charset="0"/>
              </a:rPr>
              <a:t>ś</a:t>
            </a:r>
            <a:r>
              <a:rPr lang="en-US" sz="2800" b="1" u="none" smtClean="0">
                <a:latin typeface="Baskerville Old Face" pitchFamily="18" charset="0"/>
              </a:rPr>
              <a:t>ć</a:t>
            </a:r>
            <a:r>
              <a:rPr lang="en-US" sz="2800" u="none" smtClean="0">
                <a:latin typeface="Baskerville Old Face" pitchFamily="18" charset="0"/>
              </a:rPr>
              <a:t> (cecha produktu) – opisuje jego</a:t>
            </a:r>
            <a:r>
              <a:rPr lang="pl-PL" sz="2800" u="none" smtClean="0">
                <a:latin typeface="Baskerville Old Face" pitchFamily="18" charset="0"/>
              </a:rPr>
              <a:t> </a:t>
            </a:r>
            <a:r>
              <a:rPr lang="en-US" sz="2800" u="none" smtClean="0">
                <a:latin typeface="Baskerville Old Face" pitchFamily="18" charset="0"/>
              </a:rPr>
              <a:t>przydatno</a:t>
            </a:r>
            <a:r>
              <a:rPr lang="pl-PL" sz="2800" u="none" smtClean="0">
                <a:latin typeface="Baskerville Old Face" pitchFamily="18" charset="0"/>
              </a:rPr>
              <a:t>ś</a:t>
            </a:r>
            <a:r>
              <a:rPr lang="en-US" sz="2800" u="none" smtClean="0">
                <a:latin typeface="Baskerville Old Face" pitchFamily="18" charset="0"/>
              </a:rPr>
              <a:t>ć dla u</a:t>
            </a:r>
            <a:r>
              <a:rPr lang="pl-PL" sz="2800" u="none" smtClean="0">
                <a:latin typeface="Baskerville Old Face" pitchFamily="18" charset="0"/>
              </a:rPr>
              <a:t>ż</a:t>
            </a:r>
            <a:r>
              <a:rPr lang="en-US" sz="2800" u="none" smtClean="0">
                <a:latin typeface="Baskerville Old Face" pitchFamily="18" charset="0"/>
              </a:rPr>
              <a:t>ytkownika i efektywno</a:t>
            </a:r>
            <a:r>
              <a:rPr lang="pl-PL" sz="2800" u="none" smtClean="0">
                <a:latin typeface="Baskerville Old Face" pitchFamily="18" charset="0"/>
              </a:rPr>
              <a:t>ś</a:t>
            </a:r>
            <a:r>
              <a:rPr lang="en-US" sz="2800" u="none" smtClean="0">
                <a:latin typeface="Baskerville Old Face" pitchFamily="18" charset="0"/>
              </a:rPr>
              <a:t>ć</a:t>
            </a:r>
            <a:r>
              <a:rPr lang="pl-PL" sz="2800" u="none" smtClean="0">
                <a:latin typeface="Baskerville Old Face" pitchFamily="18" charset="0"/>
              </a:rPr>
              <a:t> </a:t>
            </a:r>
            <a:r>
              <a:rPr lang="en-US" sz="2800" u="none" smtClean="0">
                <a:latin typeface="Baskerville Old Face" pitchFamily="18" charset="0"/>
              </a:rPr>
              <a:t>wykonywania zada</a:t>
            </a:r>
            <a:r>
              <a:rPr lang="pl-PL" sz="2800" u="none" smtClean="0">
                <a:latin typeface="Baskerville Old Face" pitchFamily="18" charset="0"/>
              </a:rPr>
              <a:t>ń</a:t>
            </a:r>
            <a:r>
              <a:rPr lang="en-US" sz="2800" u="none" smtClean="0">
                <a:latin typeface="Baskerville Old Face" pitchFamily="18" charset="0"/>
              </a:rPr>
              <a:t>, do których jest</a:t>
            </a:r>
            <a:r>
              <a:rPr lang="pl-PL" sz="2800" u="none" smtClean="0">
                <a:latin typeface="Baskerville Old Face" pitchFamily="18" charset="0"/>
              </a:rPr>
              <a:t> </a:t>
            </a:r>
            <a:r>
              <a:rPr lang="en-US" sz="2800" u="none" smtClean="0">
                <a:latin typeface="Baskerville Old Face" pitchFamily="18" charset="0"/>
              </a:rPr>
              <a:t>przeznaczony.</a:t>
            </a:r>
          </a:p>
          <a:p>
            <a:pPr>
              <a:lnSpc>
                <a:spcPct val="90000"/>
              </a:lnSpc>
            </a:pPr>
            <a:r>
              <a:rPr lang="en-US" sz="2800" b="1" u="none" smtClean="0">
                <a:latin typeface="Baskerville Old Face" pitchFamily="18" charset="0"/>
              </a:rPr>
              <a:t>Ergonomia</a:t>
            </a:r>
            <a:r>
              <a:rPr lang="en-US" sz="2800" u="none" smtClean="0">
                <a:latin typeface="Baskerville Old Face" pitchFamily="18" charset="0"/>
              </a:rPr>
              <a:t> (cecha) – stopie</a:t>
            </a:r>
            <a:r>
              <a:rPr lang="pl-PL" sz="2800" u="none" smtClean="0">
                <a:latin typeface="Baskerville Old Face" pitchFamily="18" charset="0"/>
              </a:rPr>
              <a:t>ń</a:t>
            </a:r>
            <a:r>
              <a:rPr lang="en-US" sz="2800" u="none" smtClean="0">
                <a:latin typeface="Baskerville Old Face" pitchFamily="18" charset="0"/>
              </a:rPr>
              <a:t> dopasowania</a:t>
            </a:r>
            <a:r>
              <a:rPr lang="pl-PL" sz="2800" u="none" smtClean="0">
                <a:latin typeface="Baskerville Old Face" pitchFamily="18" charset="0"/>
              </a:rPr>
              <a:t> </a:t>
            </a:r>
            <a:r>
              <a:rPr lang="en-US" sz="2800" u="none" smtClean="0">
                <a:latin typeface="Baskerville Old Face" pitchFamily="18" charset="0"/>
              </a:rPr>
              <a:t>produktu do cech u</a:t>
            </a:r>
            <a:r>
              <a:rPr lang="pl-PL" sz="2800" u="none" smtClean="0">
                <a:latin typeface="Baskerville Old Face" pitchFamily="18" charset="0"/>
              </a:rPr>
              <a:t>ż</a:t>
            </a:r>
            <a:r>
              <a:rPr lang="en-US" sz="2800" u="none" smtClean="0">
                <a:latin typeface="Baskerville Old Face" pitchFamily="18" charset="0"/>
              </a:rPr>
              <a:t>ytkownika (fizycznych </a:t>
            </a:r>
            <a:r>
              <a:rPr lang="pl-PL" sz="2800" u="none" smtClean="0">
                <a:latin typeface="Arial" charset="0"/>
              </a:rPr>
              <a:t>i</a:t>
            </a:r>
            <a:r>
              <a:rPr lang="pl-PL" sz="2800" u="none" smtClean="0">
                <a:latin typeface="Baskerville Old Face" pitchFamily="18" charset="0"/>
              </a:rPr>
              <a:t> </a:t>
            </a:r>
            <a:r>
              <a:rPr lang="en-US" sz="2800" u="none" smtClean="0">
                <a:latin typeface="Baskerville Old Face" pitchFamily="18" charset="0"/>
              </a:rPr>
              <a:t>psychicznych), maj</a:t>
            </a:r>
            <a:r>
              <a:rPr lang="pl-PL" sz="2800" u="none" smtClean="0">
                <a:latin typeface="Baskerville Old Face" pitchFamily="18" charset="0"/>
              </a:rPr>
              <a:t>ą</a:t>
            </a:r>
            <a:r>
              <a:rPr lang="en-US" sz="2800" u="none" smtClean="0">
                <a:latin typeface="Baskerville Old Face" pitchFamily="18" charset="0"/>
              </a:rPr>
              <a:t>cego na celu minimalizacj</a:t>
            </a:r>
            <a:r>
              <a:rPr lang="pl-PL" sz="2800" u="none" smtClean="0">
                <a:latin typeface="Baskerville Old Face" pitchFamily="18" charset="0"/>
              </a:rPr>
              <a:t>ę </a:t>
            </a:r>
            <a:r>
              <a:rPr lang="en-US" sz="2800" u="none" smtClean="0">
                <a:latin typeface="Baskerville Old Face" pitchFamily="18" charset="0"/>
              </a:rPr>
              <a:t>szkodliwo</a:t>
            </a:r>
            <a:r>
              <a:rPr lang="pl-PL" sz="2800" u="none" smtClean="0">
                <a:latin typeface="Baskerville Old Face" pitchFamily="18" charset="0"/>
              </a:rPr>
              <a:t>ś</a:t>
            </a:r>
            <a:r>
              <a:rPr lang="en-US" sz="2800" u="none" smtClean="0">
                <a:latin typeface="Baskerville Old Face" pitchFamily="18" charset="0"/>
              </a:rPr>
              <a:t>ci pracy i maksymalizacje jej</a:t>
            </a:r>
            <a:r>
              <a:rPr lang="pl-PL" sz="2800" u="none" smtClean="0">
                <a:latin typeface="Baskerville Old Face" pitchFamily="18" charset="0"/>
              </a:rPr>
              <a:t> </a:t>
            </a:r>
            <a:r>
              <a:rPr lang="en-US" sz="2800" u="none" smtClean="0">
                <a:latin typeface="Baskerville Old Face" pitchFamily="18" charset="0"/>
              </a:rPr>
              <a:t>efektywno</a:t>
            </a:r>
            <a:r>
              <a:rPr lang="pl-PL" sz="2800" u="none" smtClean="0">
                <a:latin typeface="Baskerville Old Face" pitchFamily="18" charset="0"/>
              </a:rPr>
              <a:t>ś</a:t>
            </a:r>
            <a:r>
              <a:rPr lang="en-US" sz="2800" u="none" smtClean="0">
                <a:latin typeface="Baskerville Old Face" pitchFamily="18" charset="0"/>
              </a:rPr>
              <a:t>ci.</a:t>
            </a:r>
          </a:p>
          <a:p>
            <a:pPr>
              <a:lnSpc>
                <a:spcPct val="90000"/>
              </a:lnSpc>
            </a:pPr>
            <a:r>
              <a:rPr lang="en-US" sz="2800" u="none" smtClean="0">
                <a:latin typeface="Baskerville Old Face" pitchFamily="18" charset="0"/>
              </a:rPr>
              <a:t>Norma ISO 9241-11 (1998)</a:t>
            </a:r>
            <a:r>
              <a:rPr lang="pl-PL" sz="2800" u="none" smtClean="0">
                <a:latin typeface="Arial" charset="0"/>
              </a:rPr>
              <a:t> - </a:t>
            </a:r>
            <a:r>
              <a:rPr lang="pl-PL" b="1" u="none" smtClean="0">
                <a:latin typeface="Arial" charset="0"/>
              </a:rPr>
              <a:t>Ergonomic requirements for office work with visual display terminals </a:t>
            </a:r>
            <a:r>
              <a:rPr lang="pl-PL" b="1" smtClean="0">
                <a:latin typeface="Arial" charset="0"/>
              </a:rPr>
              <a:t>koszt – 106 CHF</a:t>
            </a:r>
          </a:p>
          <a:p>
            <a:pPr>
              <a:lnSpc>
                <a:spcPct val="90000"/>
              </a:lnSpc>
            </a:pPr>
            <a:endParaRPr lang="en-US" sz="28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Dziedziny wiedzy</a:t>
            </a:r>
            <a:endParaRPr lang="en-US" smtClean="0"/>
          </a:p>
        </p:txBody>
      </p:sp>
      <p:sp>
        <p:nvSpPr>
          <p:cNvPr id="2703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none" smtClean="0"/>
              <a:t>Ergonomia (oprogramowania)</a:t>
            </a:r>
          </a:p>
          <a:p>
            <a:r>
              <a:rPr lang="en-US" u="none" smtClean="0"/>
              <a:t>Psychologia</a:t>
            </a:r>
          </a:p>
          <a:p>
            <a:r>
              <a:rPr lang="en-US" u="none" smtClean="0"/>
              <a:t>Kognitywistyka</a:t>
            </a:r>
          </a:p>
          <a:p>
            <a:r>
              <a:rPr lang="en-US" u="none" smtClean="0"/>
              <a:t>HCI (ang. human-computer interaction)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Algorytm renderingu Kajiya</a:t>
            </a:r>
            <a:endParaRPr lang="en-US" smtClean="0"/>
          </a:p>
        </p:txBody>
      </p:sp>
      <p:sp>
        <p:nvSpPr>
          <p:cNvPr id="962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pl-PL" sz="2000" u="none" smtClean="0">
                <a:latin typeface="Arial" charset="0"/>
              </a:rPr>
              <a:t>Z</a:t>
            </a:r>
            <a:r>
              <a:rPr lang="en-US" sz="2000" u="none" smtClean="0">
                <a:latin typeface="Baskerville Old Face" pitchFamily="18" charset="0"/>
              </a:rPr>
              <a:t> punktu w którym znajduje się obserwator wypuszczane są promienie </a:t>
            </a:r>
            <a:endParaRPr lang="pl-PL" sz="2000" u="none" smtClean="0">
              <a:latin typeface="Baskerville Old Face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000" u="none" smtClean="0">
                <a:latin typeface="Baskerville Old Face" pitchFamily="18" charset="0"/>
              </a:rPr>
              <a:t>Jeśli promień trafi w jakiś obiekt, z punktu przecięcia (rekursywnie) wypuszczane są kolejne promienie (co najmniej jeden), przy czym kierunek nowych promieni jest </a:t>
            </a:r>
            <a:r>
              <a:rPr lang="en-US" sz="2000" b="1" u="none" smtClean="0">
                <a:latin typeface="Baskerville Old Face" pitchFamily="18" charset="0"/>
              </a:rPr>
              <a:t>losowy</a:t>
            </a:r>
            <a:r>
              <a:rPr lang="en-US" sz="2000" u="none" smtClean="0">
                <a:latin typeface="Baskerville Old Face" pitchFamily="18" charset="0"/>
              </a:rPr>
              <a:t>; od jakości funkcji losującej zależy jakość obrazu. </a:t>
            </a:r>
            <a:endParaRPr lang="pl-PL" sz="2000" u="none" smtClean="0">
              <a:latin typeface="Baskerville Old Face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000" b="1" u="none" smtClean="0">
                <a:latin typeface="Baskerville Old Face" pitchFamily="18" charset="0"/>
              </a:rPr>
              <a:t>Każdy obiekt</a:t>
            </a:r>
            <a:r>
              <a:rPr lang="en-US" sz="2000" u="none" smtClean="0">
                <a:latin typeface="Baskerville Old Face" pitchFamily="18" charset="0"/>
              </a:rPr>
              <a:t> może pochłaniać lub emitować światło.</a:t>
            </a:r>
          </a:p>
          <a:p>
            <a:pPr>
              <a:lnSpc>
                <a:spcPct val="80000"/>
              </a:lnSpc>
            </a:pPr>
            <a:r>
              <a:rPr lang="en-US" sz="2000" u="none" smtClean="0">
                <a:latin typeface="Baskerville Old Face" pitchFamily="18" charset="0"/>
              </a:rPr>
              <a:t>Tworzenie pojedynczej ścieżki kończy się, gdy głębokość rekursji przekroczy pewien limit. </a:t>
            </a:r>
            <a:endParaRPr lang="pl-PL" sz="2000" u="none" smtClean="0">
              <a:latin typeface="Baskerville Old Face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000" u="none" smtClean="0">
                <a:latin typeface="Baskerville Old Face" pitchFamily="18" charset="0"/>
              </a:rPr>
              <a:t>Wówczas wyznacza się ostateczne natężenie światła, jakie dociera do obserwatora: </a:t>
            </a:r>
            <a:endParaRPr lang="pl-PL" sz="2000" u="none" smtClean="0">
              <a:latin typeface="Baskerville Old Face" pitchFamily="18" charset="0"/>
            </a:endParaRPr>
          </a:p>
          <a:p>
            <a:pPr lvl="1">
              <a:lnSpc>
                <a:spcPct val="80000"/>
              </a:lnSpc>
            </a:pPr>
            <a:r>
              <a:rPr lang="en-US" sz="2000" smtClean="0">
                <a:latin typeface="Baskerville Old Face" pitchFamily="18" charset="0"/>
              </a:rPr>
              <a:t>składa się na nie natężenie pochodzące od obiektów emitujących, które następnie ścieżce jest tłumione; </a:t>
            </a:r>
            <a:endParaRPr lang="pl-PL" sz="2000" smtClean="0">
              <a:latin typeface="Baskerville Old Face" pitchFamily="18" charset="0"/>
            </a:endParaRPr>
          </a:p>
          <a:p>
            <a:pPr lvl="1">
              <a:lnSpc>
                <a:spcPct val="80000"/>
              </a:lnSpc>
            </a:pPr>
            <a:r>
              <a:rPr lang="en-US" sz="2000" smtClean="0">
                <a:latin typeface="Baskerville Old Face" pitchFamily="18" charset="0"/>
              </a:rPr>
              <a:t>tłumienie zależy od współczynnika pochłaniania światła dla każdego trafionego obiektu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Paradygmat WIMP</a:t>
            </a:r>
            <a:endParaRPr lang="en-US" smtClean="0"/>
          </a:p>
        </p:txBody>
      </p:sp>
      <p:sp>
        <p:nvSpPr>
          <p:cNvPr id="2672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 u="none" smtClean="0">
                <a:latin typeface="Baskerville Old Face" pitchFamily="18" charset="0"/>
              </a:rPr>
              <a:t>P</a:t>
            </a:r>
            <a:r>
              <a:rPr lang="en-US" u="none" smtClean="0">
                <a:latin typeface="Baskerville Old Face" pitchFamily="18" charset="0"/>
              </a:rPr>
              <a:t>aradygmat WIMP – Windows, Icons, Mouse, Pointer. </a:t>
            </a:r>
            <a:endParaRPr lang="pl-PL" u="none" smtClean="0">
              <a:latin typeface="Baskerville Old Face" pitchFamily="18" charset="0"/>
            </a:endParaRPr>
          </a:p>
          <a:p>
            <a:pPr>
              <a:lnSpc>
                <a:spcPct val="90000"/>
              </a:lnSpc>
            </a:pPr>
            <a:r>
              <a:rPr lang="en-US" u="none" smtClean="0">
                <a:latin typeface="Baskerville Old Face" pitchFamily="18" charset="0"/>
              </a:rPr>
              <a:t>Jest on wykorzystywany</a:t>
            </a:r>
            <a:r>
              <a:rPr lang="pl-PL" u="none" smtClean="0">
                <a:latin typeface="Baskerville Old Face" pitchFamily="18" charset="0"/>
              </a:rPr>
              <a:t> </a:t>
            </a:r>
            <a:r>
              <a:rPr lang="en-US" u="none" smtClean="0">
                <a:latin typeface="Baskerville Old Face" pitchFamily="18" charset="0"/>
              </a:rPr>
              <a:t>powszechnie w dzisiejszym oprogramowaniu – oparta na nim jest większość interfejsów</a:t>
            </a:r>
            <a:r>
              <a:rPr lang="pl-PL" u="none" smtClean="0">
                <a:latin typeface="Baskerville Old Face" pitchFamily="18" charset="0"/>
              </a:rPr>
              <a:t> </a:t>
            </a:r>
            <a:r>
              <a:rPr lang="en-US" u="none" smtClean="0">
                <a:latin typeface="Baskerville Old Face" pitchFamily="18" charset="0"/>
              </a:rPr>
              <a:t>użytkownika stosująca kontrolki – przyciski, menu, ikony.</a:t>
            </a:r>
            <a:endParaRPr lang="pl-PL" u="none" smtClean="0">
              <a:latin typeface="Baskerville Old Face" pitchFamily="18" charset="0"/>
            </a:endParaRPr>
          </a:p>
          <a:p>
            <a:pPr>
              <a:lnSpc>
                <a:spcPct val="90000"/>
              </a:lnSpc>
            </a:pPr>
            <a:r>
              <a:rPr lang="en-US" u="none" smtClean="0">
                <a:latin typeface="Baskerville Old Face" pitchFamily="18" charset="0"/>
              </a:rPr>
              <a:t> Pomysł został wykorzystany</a:t>
            </a:r>
            <a:r>
              <a:rPr lang="pl-PL" u="none" smtClean="0">
                <a:latin typeface="Baskerville Old Face" pitchFamily="18" charset="0"/>
              </a:rPr>
              <a:t> </a:t>
            </a:r>
            <a:r>
              <a:rPr lang="en-US" u="none" smtClean="0">
                <a:latin typeface="Baskerville Old Face" pitchFamily="18" charset="0"/>
              </a:rPr>
              <a:t>pierwszy raz w 1973 przy tworzeniu eksperymentalnego komputera Xerox Alto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Xerox Alto – pierwsze GUI</a:t>
            </a:r>
            <a:endParaRPr lang="en-US" smtClean="0"/>
          </a:p>
        </p:txBody>
      </p:sp>
      <p:sp>
        <p:nvSpPr>
          <p:cNvPr id="2764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276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114550"/>
            <a:ext cx="183832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4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200400"/>
            <a:ext cx="2192338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90840" tIns="44623" rIns="90840" bIns="44623" anchor="b"/>
          <a:lstStyle/>
          <a:p>
            <a:r>
              <a:rPr lang="pl-PL" smtClean="0"/>
              <a:t>Interfejs użytkownika</a:t>
            </a:r>
            <a:endParaRPr lang="en-GB" smtClean="0"/>
          </a:p>
        </p:txBody>
      </p:sp>
      <p:sp>
        <p:nvSpPr>
          <p:cNvPr id="148483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840" tIns="44623" rIns="90840" bIns="44623">
            <a:normAutofit fontScale="92500" lnSpcReduction="10000"/>
          </a:bodyPr>
          <a:lstStyle/>
          <a:p>
            <a:pPr algn="just">
              <a:lnSpc>
                <a:spcPct val="90000"/>
              </a:lnSpc>
            </a:pPr>
            <a:r>
              <a:rPr lang="pl-PL" sz="2800" u="none" smtClean="0"/>
              <a:t>Dobry projekt interfejsu użytkownika jest niezbędnym warunkiem pow</a:t>
            </a:r>
            <a:r>
              <a:rPr lang="pl-PL" sz="2800" u="none" smtClean="0">
                <a:latin typeface="Arial" charset="0"/>
              </a:rPr>
              <a:t>o</a:t>
            </a:r>
            <a:r>
              <a:rPr lang="pl-PL" sz="2800" u="none" smtClean="0"/>
              <a:t>dzenia systemu.</a:t>
            </a:r>
          </a:p>
          <a:p>
            <a:pPr algn="just">
              <a:lnSpc>
                <a:spcPct val="90000"/>
              </a:lnSpc>
            </a:pPr>
            <a:r>
              <a:rPr lang="pl-PL" sz="2800" u="none" smtClean="0"/>
              <a:t>Interfejs trudny w użyciu w najlepszym wypadku doprowadzi do wielu pomyłek użytkowników.</a:t>
            </a:r>
          </a:p>
          <a:p>
            <a:pPr algn="just">
              <a:lnSpc>
                <a:spcPct val="90000"/>
              </a:lnSpc>
            </a:pPr>
            <a:r>
              <a:rPr lang="pl-PL" sz="2800" u="none" smtClean="0"/>
              <a:t>W najgorszym wypadku użytkownicy po prostu odmówią używania systemu oprogramowania niezależnie od jego funkcjonalności.</a:t>
            </a:r>
          </a:p>
          <a:p>
            <a:pPr algn="just">
              <a:lnSpc>
                <a:spcPct val="90000"/>
              </a:lnSpc>
            </a:pPr>
            <a:r>
              <a:rPr lang="pl-PL" sz="2800" u="none" smtClean="0"/>
              <a:t>Jeśli informacja jest przedstawiona w sposób zagmatwany i mylący, użytkownicy mogą źle zrozumieć znaczenie systemu.</a:t>
            </a:r>
          </a:p>
          <a:p>
            <a:pPr algn="just">
              <a:lnSpc>
                <a:spcPct val="90000"/>
              </a:lnSpc>
            </a:pPr>
            <a:r>
              <a:rPr lang="pl-PL" sz="2800" u="none" smtClean="0"/>
              <a:t>Mogą wykonać ciągi poleceń, które uszkodzą dane lub doprowadzą do awarii systemu.</a:t>
            </a:r>
            <a:endParaRPr lang="en-GB" sz="2800" u="none" smtClean="0"/>
          </a:p>
        </p:txBody>
      </p:sp>
    </p:spTree>
  </p:cSld>
  <p:clrMapOvr>
    <a:masterClrMapping/>
  </p:clrMapOvr>
  <p:transition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Przyczyny niedopasowania GUI</a:t>
            </a:r>
            <a:endParaRPr lang="en-US" smtClean="0"/>
          </a:p>
        </p:txBody>
      </p:sp>
      <p:sp>
        <p:nvSpPr>
          <p:cNvPr id="2682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u="none" smtClean="0">
                <a:latin typeface="Baskerville Old Face" pitchFamily="18" charset="0"/>
              </a:rPr>
              <a:t>Przyzwyczajenia i wiedza programisty /projektanta</a:t>
            </a:r>
          </a:p>
          <a:p>
            <a:pPr>
              <a:lnSpc>
                <a:spcPct val="90000"/>
              </a:lnSpc>
            </a:pPr>
            <a:r>
              <a:rPr lang="en-US" u="none" smtClean="0">
                <a:latin typeface="Baskerville Old Face" pitchFamily="18" charset="0"/>
              </a:rPr>
              <a:t>Zró</a:t>
            </a:r>
            <a:r>
              <a:rPr lang="pl-PL" u="none" smtClean="0">
                <a:latin typeface="Baskerville Old Face" pitchFamily="18" charset="0"/>
              </a:rPr>
              <a:t>ż</a:t>
            </a:r>
            <a:r>
              <a:rPr lang="en-US" u="none" smtClean="0">
                <a:latin typeface="Baskerville Old Face" pitchFamily="18" charset="0"/>
              </a:rPr>
              <a:t>nicowanie cech, umiej</a:t>
            </a:r>
            <a:r>
              <a:rPr lang="pl-PL" u="none" smtClean="0">
                <a:latin typeface="Baskerville Old Face" pitchFamily="18" charset="0"/>
              </a:rPr>
              <a:t>ę</a:t>
            </a:r>
            <a:r>
              <a:rPr lang="en-US" u="none" smtClean="0">
                <a:latin typeface="Baskerville Old Face" pitchFamily="18" charset="0"/>
              </a:rPr>
              <a:t>tno</a:t>
            </a:r>
            <a:r>
              <a:rPr lang="pl-PL" u="none" smtClean="0">
                <a:latin typeface="Baskerville Old Face" pitchFamily="18" charset="0"/>
              </a:rPr>
              <a:t>ś</a:t>
            </a:r>
            <a:r>
              <a:rPr lang="en-US" u="none" smtClean="0">
                <a:latin typeface="Baskerville Old Face" pitchFamily="18" charset="0"/>
              </a:rPr>
              <a:t>ci </a:t>
            </a:r>
            <a:r>
              <a:rPr lang="pl-PL" u="none" smtClean="0">
                <a:latin typeface="Baskerville Old Face" pitchFamily="18" charset="0"/>
              </a:rPr>
              <a:t>i </a:t>
            </a:r>
            <a:r>
              <a:rPr lang="en-US" u="none" smtClean="0">
                <a:latin typeface="Baskerville Old Face" pitchFamily="18" charset="0"/>
              </a:rPr>
              <a:t>przyzwyczaje</a:t>
            </a:r>
            <a:r>
              <a:rPr lang="pl-PL" u="none" smtClean="0">
                <a:latin typeface="Baskerville Old Face" pitchFamily="18" charset="0"/>
              </a:rPr>
              <a:t>ń</a:t>
            </a:r>
            <a:r>
              <a:rPr lang="en-US" u="none" smtClean="0">
                <a:latin typeface="Baskerville Old Face" pitchFamily="18" charset="0"/>
              </a:rPr>
              <a:t> u</a:t>
            </a:r>
            <a:r>
              <a:rPr lang="pl-PL" u="none" smtClean="0">
                <a:latin typeface="Baskerville Old Face" pitchFamily="18" charset="0"/>
              </a:rPr>
              <a:t>ż</a:t>
            </a:r>
            <a:r>
              <a:rPr lang="en-US" u="none" smtClean="0">
                <a:latin typeface="Baskerville Old Face" pitchFamily="18" charset="0"/>
              </a:rPr>
              <a:t>ytkowników</a:t>
            </a:r>
          </a:p>
          <a:p>
            <a:pPr>
              <a:lnSpc>
                <a:spcPct val="90000"/>
              </a:lnSpc>
            </a:pPr>
            <a:r>
              <a:rPr lang="en-US" u="none" smtClean="0">
                <a:latin typeface="Baskerville Old Face" pitchFamily="18" charset="0"/>
              </a:rPr>
              <a:t>Ograniczona dost</a:t>
            </a:r>
            <a:r>
              <a:rPr lang="pl-PL" u="none" smtClean="0">
                <a:latin typeface="Baskerville Old Face" pitchFamily="18" charset="0"/>
              </a:rPr>
              <a:t>ę</a:t>
            </a:r>
            <a:r>
              <a:rPr lang="en-US" u="none" smtClean="0">
                <a:latin typeface="Baskerville Old Face" pitchFamily="18" charset="0"/>
              </a:rPr>
              <a:t>pno</a:t>
            </a:r>
            <a:r>
              <a:rPr lang="pl-PL" u="none" smtClean="0">
                <a:latin typeface="Baskerville Old Face" pitchFamily="18" charset="0"/>
              </a:rPr>
              <a:t>ś</a:t>
            </a:r>
            <a:r>
              <a:rPr lang="en-US" u="none" smtClean="0">
                <a:latin typeface="Baskerville Old Face" pitchFamily="18" charset="0"/>
              </a:rPr>
              <a:t>ć specjalistycznej</a:t>
            </a:r>
            <a:r>
              <a:rPr lang="pl-PL" u="none" smtClean="0">
                <a:latin typeface="Baskerville Old Face" pitchFamily="18" charset="0"/>
              </a:rPr>
              <a:t> </a:t>
            </a:r>
            <a:r>
              <a:rPr lang="en-US" u="none" smtClean="0">
                <a:latin typeface="Baskerville Old Face" pitchFamily="18" charset="0"/>
              </a:rPr>
              <a:t>wiedzy nt. projektowania GUI</a:t>
            </a:r>
          </a:p>
          <a:p>
            <a:pPr>
              <a:lnSpc>
                <a:spcPct val="90000"/>
              </a:lnSpc>
            </a:pPr>
            <a:r>
              <a:rPr lang="en-US" u="none" smtClean="0">
                <a:latin typeface="Baskerville Old Face" pitchFamily="18" charset="0"/>
              </a:rPr>
              <a:t>Stopniowa zmiana technologii </a:t>
            </a:r>
            <a:r>
              <a:rPr lang="pl-PL" u="none" smtClean="0">
                <a:latin typeface="Arial" charset="0"/>
              </a:rPr>
              <a:t>i</a:t>
            </a:r>
            <a:r>
              <a:rPr lang="pl-PL" u="none" smtClean="0">
                <a:latin typeface="Baskerville Old Face" pitchFamily="18" charset="0"/>
              </a:rPr>
              <a:t> </a:t>
            </a:r>
            <a:r>
              <a:rPr lang="en-US" u="none" smtClean="0">
                <a:latin typeface="Baskerville Old Face" pitchFamily="18" charset="0"/>
              </a:rPr>
              <a:t>standardów ograniczaj</a:t>
            </a:r>
            <a:r>
              <a:rPr lang="pl-PL" u="none" smtClean="0">
                <a:latin typeface="Baskerville Old Face" pitchFamily="18" charset="0"/>
              </a:rPr>
              <a:t>ą</a:t>
            </a:r>
            <a:r>
              <a:rPr lang="en-US" u="none" smtClean="0">
                <a:latin typeface="Baskerville Old Face" pitchFamily="18" charset="0"/>
              </a:rPr>
              <a:t>ca przydatno</a:t>
            </a:r>
            <a:r>
              <a:rPr lang="pl-PL" u="none" smtClean="0">
                <a:latin typeface="Baskerville Old Face" pitchFamily="18" charset="0"/>
              </a:rPr>
              <a:t>ś</a:t>
            </a:r>
            <a:r>
              <a:rPr lang="en-US" u="none" smtClean="0">
                <a:latin typeface="Baskerville Old Face" pitchFamily="18" charset="0"/>
              </a:rPr>
              <a:t>ć</a:t>
            </a:r>
            <a:r>
              <a:rPr lang="pl-PL" u="none" smtClean="0">
                <a:latin typeface="Baskerville Old Face" pitchFamily="18" charset="0"/>
              </a:rPr>
              <a:t> </a:t>
            </a:r>
            <a:r>
              <a:rPr lang="en-US" u="none" smtClean="0">
                <a:latin typeface="Baskerville Old Face" pitchFamily="18" charset="0"/>
              </a:rPr>
              <a:t>cz</a:t>
            </a:r>
            <a:r>
              <a:rPr lang="pl-PL" u="none" smtClean="0">
                <a:latin typeface="Baskerville Old Face" pitchFamily="18" charset="0"/>
              </a:rPr>
              <a:t>ęś</a:t>
            </a:r>
            <a:r>
              <a:rPr lang="en-US" u="none" smtClean="0">
                <a:latin typeface="Baskerville Old Face" pitchFamily="18" charset="0"/>
              </a:rPr>
              <a:t>ci ustalonej wiedzy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90840" tIns="44623" rIns="90840" bIns="44623" anchor="b"/>
          <a:lstStyle/>
          <a:p>
            <a:r>
              <a:rPr lang="pl-PL" smtClean="0"/>
              <a:t>GUI</a:t>
            </a:r>
            <a:endParaRPr lang="en-GB" smtClean="0"/>
          </a:p>
        </p:txBody>
      </p:sp>
      <p:sp>
        <p:nvSpPr>
          <p:cNvPr id="150531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840" tIns="44623" rIns="90840" bIns="44623"/>
          <a:lstStyle/>
          <a:p>
            <a:pPr algn="just"/>
            <a:r>
              <a:rPr lang="pl-PL" u="none" smtClean="0"/>
              <a:t>Obecnie niemal wszyscy użytkownicy komputerów mają komputer osobisty, który oferuje interfejs graficzny użytkownika (GUI)</a:t>
            </a:r>
          </a:p>
          <a:p>
            <a:pPr algn="just"/>
            <a:r>
              <a:rPr lang="pl-PL" u="none" smtClean="0"/>
              <a:t>Często praca nad GUI zabiera ponad połowę czasu tworzenia aplikacji (zwłaszcza webowych)</a:t>
            </a:r>
          </a:p>
          <a:p>
            <a:pPr algn="just"/>
            <a:r>
              <a:rPr lang="pl-PL" u="none" smtClean="0"/>
              <a:t>Często projekt GUI jest zaniedbywany lub pomijany na rzecz logiki aplikacji</a:t>
            </a:r>
            <a:r>
              <a:rPr lang="pl-PL" smtClean="0"/>
              <a:t> </a:t>
            </a:r>
          </a:p>
        </p:txBody>
      </p:sp>
    </p:spTree>
  </p:cSld>
  <p:clrMapOvr>
    <a:masterClrMapping/>
  </p:clrMapOvr>
  <p:transition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90840" tIns="44623" rIns="90840" bIns="44623" anchor="b"/>
          <a:lstStyle/>
          <a:p>
            <a:r>
              <a:rPr lang="pl-PL" smtClean="0"/>
              <a:t>Zalety GUI</a:t>
            </a:r>
            <a:endParaRPr lang="en-GB" smtClean="0"/>
          </a:p>
        </p:txBody>
      </p:sp>
      <p:sp>
        <p:nvSpPr>
          <p:cNvPr id="15462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840" tIns="44623" rIns="90840" bIns="44623"/>
          <a:lstStyle/>
          <a:p>
            <a:pPr algn="just">
              <a:lnSpc>
                <a:spcPct val="90000"/>
              </a:lnSpc>
            </a:pPr>
            <a:r>
              <a:rPr lang="pl-PL" u="none" smtClean="0">
                <a:latin typeface="Baskerville Old Face" pitchFamily="18" charset="0"/>
              </a:rPr>
              <a:t>Są dość łatwe do nauczenia się i do użytkowania. Użytkownicy bez doświadczeń z komputerami mogą nauczyć się używania interfejsu w ciągu krótkiego szkolenia.</a:t>
            </a:r>
          </a:p>
          <a:p>
            <a:pPr algn="just">
              <a:lnSpc>
                <a:spcPct val="90000"/>
              </a:lnSpc>
            </a:pPr>
            <a:r>
              <a:rPr lang="pl-PL" u="none" smtClean="0">
                <a:latin typeface="Baskerville Old Face" pitchFamily="18" charset="0"/>
              </a:rPr>
              <a:t>Użytkownik ma kilka ekranów (okien) do interakcji z systemem. Można przejść od jednego zadania do innego bez utraty oglądu informacji przygotowanej w trakcie pierwszego zadania.</a:t>
            </a:r>
          </a:p>
          <a:p>
            <a:pPr algn="just">
              <a:lnSpc>
                <a:spcPct val="90000"/>
              </a:lnSpc>
            </a:pPr>
            <a:r>
              <a:rPr lang="pl-PL" u="none" smtClean="0">
                <a:latin typeface="Baskerville Old Face" pitchFamily="18" charset="0"/>
              </a:rPr>
              <a:t>Szybka interakcja za pomocą pełnego ekranu daje dostęp do każdego miejsca na ekranie.</a:t>
            </a:r>
            <a:endParaRPr lang="en-GB" u="none" smtClean="0">
              <a:latin typeface="Baskerville Old Face" pitchFamily="18" charset="0"/>
            </a:endParaRPr>
          </a:p>
        </p:txBody>
      </p:sp>
    </p:spTree>
  </p:cSld>
  <p:clrMapOvr>
    <a:masterClrMapping/>
  </p:clrMapOvr>
  <p:transition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Proces projektowania interfejsu użytkownika</a:t>
            </a:r>
            <a:endParaRPr lang="en-GB" smtClean="0"/>
          </a:p>
        </p:txBody>
      </p:sp>
      <p:sp>
        <p:nvSpPr>
          <p:cNvPr id="157699" name="AutoShape 3"/>
          <p:cNvSpPr>
            <a:spLocks noChangeArrowheads="1"/>
          </p:cNvSpPr>
          <p:nvPr/>
        </p:nvSpPr>
        <p:spPr bwMode="auto">
          <a:xfrm>
            <a:off x="2286000" y="1905000"/>
            <a:ext cx="1600200" cy="13716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endParaRPr lang="pl-PL">
              <a:latin typeface="Times" charset="0"/>
            </a:endParaRPr>
          </a:p>
          <a:p>
            <a:pPr algn="ctr" eaLnBrk="0" hangingPunct="0"/>
            <a:r>
              <a:rPr lang="pl-PL">
                <a:latin typeface="Times" charset="0"/>
              </a:rPr>
              <a:t>Opracuj</a:t>
            </a:r>
          </a:p>
          <a:p>
            <a:pPr algn="ctr" eaLnBrk="0" hangingPunct="0"/>
            <a:r>
              <a:rPr lang="pl-PL">
                <a:latin typeface="Times" charset="0"/>
              </a:rPr>
              <a:t>papierowy</a:t>
            </a:r>
          </a:p>
          <a:p>
            <a:pPr algn="ctr" eaLnBrk="0" hangingPunct="0"/>
            <a:r>
              <a:rPr lang="pl-PL">
                <a:latin typeface="Times" charset="0"/>
              </a:rPr>
              <a:t>prototyp</a:t>
            </a:r>
          </a:p>
          <a:p>
            <a:pPr algn="ctr" eaLnBrk="0" hangingPunct="0"/>
            <a:r>
              <a:rPr lang="pl-PL">
                <a:latin typeface="Times" charset="0"/>
              </a:rPr>
              <a:t>projektu</a:t>
            </a:r>
          </a:p>
          <a:p>
            <a:pPr algn="ctr" eaLnBrk="0" hangingPunct="0"/>
            <a:endParaRPr lang="en-GB">
              <a:latin typeface="Times" charset="0"/>
            </a:endParaRPr>
          </a:p>
        </p:txBody>
      </p:sp>
      <p:sp>
        <p:nvSpPr>
          <p:cNvPr id="157700" name="AutoShape 4"/>
          <p:cNvSpPr>
            <a:spLocks noChangeArrowheads="1"/>
          </p:cNvSpPr>
          <p:nvPr/>
        </p:nvSpPr>
        <p:spPr bwMode="auto">
          <a:xfrm>
            <a:off x="304800" y="1981200"/>
            <a:ext cx="1600200" cy="12954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pl-PL">
                <a:latin typeface="Times" charset="0"/>
              </a:rPr>
              <a:t>Zanalizuj</a:t>
            </a:r>
          </a:p>
          <a:p>
            <a:pPr algn="ctr" eaLnBrk="0" hangingPunct="0"/>
            <a:r>
              <a:rPr lang="pl-PL">
                <a:latin typeface="Times" charset="0"/>
              </a:rPr>
              <a:t>i rozpoznaj</a:t>
            </a:r>
          </a:p>
          <a:p>
            <a:pPr algn="ctr" eaLnBrk="0" hangingPunct="0"/>
            <a:r>
              <a:rPr lang="pl-PL">
                <a:latin typeface="Times" charset="0"/>
              </a:rPr>
              <a:t>czynności</a:t>
            </a:r>
          </a:p>
          <a:p>
            <a:pPr algn="ctr" eaLnBrk="0" hangingPunct="0"/>
            <a:r>
              <a:rPr lang="pl-PL">
                <a:latin typeface="Times" charset="0"/>
              </a:rPr>
              <a:t>użytkownika</a:t>
            </a:r>
            <a:endParaRPr lang="en-GB">
              <a:latin typeface="Times" charset="0"/>
            </a:endParaRPr>
          </a:p>
        </p:txBody>
      </p:sp>
      <p:sp>
        <p:nvSpPr>
          <p:cNvPr id="157701" name="AutoShape 5"/>
          <p:cNvSpPr>
            <a:spLocks noChangeArrowheads="1"/>
          </p:cNvSpPr>
          <p:nvPr/>
        </p:nvSpPr>
        <p:spPr bwMode="auto">
          <a:xfrm>
            <a:off x="4572000" y="2209800"/>
            <a:ext cx="1828800" cy="6858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endParaRPr lang="pl-PL">
              <a:latin typeface="Times" charset="0"/>
            </a:endParaRPr>
          </a:p>
        </p:txBody>
      </p:sp>
      <p:sp>
        <p:nvSpPr>
          <p:cNvPr id="157702" name="AutoShape 6"/>
          <p:cNvSpPr>
            <a:spLocks noChangeArrowheads="1"/>
          </p:cNvSpPr>
          <p:nvPr/>
        </p:nvSpPr>
        <p:spPr bwMode="auto">
          <a:xfrm>
            <a:off x="6934200" y="5410200"/>
            <a:ext cx="1828800" cy="9144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pl-PL">
                <a:latin typeface="Times" charset="0"/>
              </a:rPr>
              <a:t>Zaimplementuj</a:t>
            </a:r>
          </a:p>
          <a:p>
            <a:pPr algn="ctr" eaLnBrk="0" hangingPunct="0"/>
            <a:r>
              <a:rPr lang="pl-PL">
                <a:latin typeface="Times" charset="0"/>
              </a:rPr>
              <a:t>docelowy interfejs</a:t>
            </a:r>
          </a:p>
          <a:p>
            <a:pPr algn="ctr" eaLnBrk="0" hangingPunct="0"/>
            <a:r>
              <a:rPr lang="pl-PL">
                <a:latin typeface="Times" charset="0"/>
              </a:rPr>
              <a:t>użytkownika</a:t>
            </a:r>
            <a:endParaRPr lang="en-GB">
              <a:latin typeface="Times" charset="0"/>
            </a:endParaRPr>
          </a:p>
        </p:txBody>
      </p:sp>
      <p:sp>
        <p:nvSpPr>
          <p:cNvPr id="157703" name="AutoShape 7"/>
          <p:cNvSpPr>
            <a:spLocks noChangeArrowheads="1"/>
          </p:cNvSpPr>
          <p:nvPr/>
        </p:nvSpPr>
        <p:spPr bwMode="auto">
          <a:xfrm>
            <a:off x="4572000" y="3810000"/>
            <a:ext cx="1600200" cy="9906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pl-PL">
                <a:latin typeface="Times" charset="0"/>
              </a:rPr>
              <a:t>Zbuduj</a:t>
            </a:r>
          </a:p>
          <a:p>
            <a:pPr algn="ctr" eaLnBrk="0" hangingPunct="0"/>
            <a:r>
              <a:rPr lang="pl-PL">
                <a:latin typeface="Times" charset="0"/>
              </a:rPr>
              <a:t>dynamiczny</a:t>
            </a:r>
          </a:p>
          <a:p>
            <a:pPr algn="ctr" eaLnBrk="0" hangingPunct="0"/>
            <a:r>
              <a:rPr lang="pl-PL">
                <a:latin typeface="Times" charset="0"/>
              </a:rPr>
              <a:t>prototyp obiektu</a:t>
            </a:r>
            <a:endParaRPr lang="en-GB">
              <a:latin typeface="Times" charset="0"/>
            </a:endParaRPr>
          </a:p>
        </p:txBody>
      </p:sp>
      <p:sp>
        <p:nvSpPr>
          <p:cNvPr id="157704" name="AutoShape 8"/>
          <p:cNvSpPr>
            <a:spLocks noChangeArrowheads="1"/>
          </p:cNvSpPr>
          <p:nvPr/>
        </p:nvSpPr>
        <p:spPr bwMode="auto">
          <a:xfrm>
            <a:off x="7086600" y="3962400"/>
            <a:ext cx="1676400" cy="6858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pl-PL">
                <a:latin typeface="Times" charset="0"/>
              </a:rPr>
              <a:t>Oceń projekt</a:t>
            </a:r>
          </a:p>
          <a:p>
            <a:pPr algn="ctr" eaLnBrk="0" hangingPunct="0"/>
            <a:r>
              <a:rPr lang="pl-PL">
                <a:latin typeface="Times" charset="0"/>
              </a:rPr>
              <a:t>z użytkownikami</a:t>
            </a:r>
            <a:endParaRPr lang="en-GB">
              <a:latin typeface="Times" charset="0"/>
            </a:endParaRPr>
          </a:p>
        </p:txBody>
      </p:sp>
      <p:sp>
        <p:nvSpPr>
          <p:cNvPr id="157705" name="Rectangle 9"/>
          <p:cNvSpPr>
            <a:spLocks noChangeArrowheads="1"/>
          </p:cNvSpPr>
          <p:nvPr/>
        </p:nvSpPr>
        <p:spPr bwMode="auto">
          <a:xfrm>
            <a:off x="2362200" y="3962400"/>
            <a:ext cx="1447800" cy="685800"/>
          </a:xfrm>
          <a:prstGeom prst="rect">
            <a:avLst/>
          </a:prstGeom>
          <a:solidFill>
            <a:srgbClr val="99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pl-PL">
                <a:latin typeface="Times" charset="0"/>
              </a:rPr>
              <a:t>Zaprojektuj</a:t>
            </a:r>
          </a:p>
          <a:p>
            <a:pPr algn="ctr" eaLnBrk="0" hangingPunct="0"/>
            <a:r>
              <a:rPr lang="pl-PL">
                <a:latin typeface="Times" charset="0"/>
              </a:rPr>
              <a:t>prototyp</a:t>
            </a:r>
            <a:endParaRPr lang="en-GB">
              <a:latin typeface="Times" charset="0"/>
            </a:endParaRPr>
          </a:p>
        </p:txBody>
      </p:sp>
      <p:sp>
        <p:nvSpPr>
          <p:cNvPr id="157706" name="Rectangle 10"/>
          <p:cNvSpPr>
            <a:spLocks noChangeArrowheads="1"/>
          </p:cNvSpPr>
          <p:nvPr/>
        </p:nvSpPr>
        <p:spPr bwMode="auto">
          <a:xfrm>
            <a:off x="4648200" y="5486400"/>
            <a:ext cx="1447800" cy="685800"/>
          </a:xfrm>
          <a:prstGeom prst="rect">
            <a:avLst/>
          </a:prstGeom>
          <a:solidFill>
            <a:srgbClr val="99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pl-PL">
                <a:latin typeface="Times" charset="0"/>
              </a:rPr>
              <a:t>Wykonywalny</a:t>
            </a:r>
          </a:p>
          <a:p>
            <a:pPr algn="ctr" eaLnBrk="0" hangingPunct="0"/>
            <a:r>
              <a:rPr lang="pl-PL">
                <a:latin typeface="Times" charset="0"/>
              </a:rPr>
              <a:t>prototyp</a:t>
            </a:r>
            <a:endParaRPr lang="en-GB">
              <a:latin typeface="Times" charset="0"/>
            </a:endParaRPr>
          </a:p>
        </p:txBody>
      </p:sp>
      <p:sp>
        <p:nvSpPr>
          <p:cNvPr id="157707" name="Text Box 11"/>
          <p:cNvSpPr txBox="1">
            <a:spLocks noChangeArrowheads="1"/>
          </p:cNvSpPr>
          <p:nvPr/>
        </p:nvSpPr>
        <p:spPr bwMode="auto">
          <a:xfrm>
            <a:off x="4572000" y="2209800"/>
            <a:ext cx="18415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pl-PL">
                <a:latin typeface="Times" charset="0"/>
              </a:rPr>
              <a:t>Oceń projekt</a:t>
            </a:r>
          </a:p>
          <a:p>
            <a:pPr eaLnBrk="0" hangingPunct="0"/>
            <a:r>
              <a:rPr lang="pl-PL">
                <a:latin typeface="Times" charset="0"/>
              </a:rPr>
              <a:t>z użytkownikami</a:t>
            </a:r>
            <a:endParaRPr lang="en-GB">
              <a:latin typeface="Times" charset="0"/>
            </a:endParaRPr>
          </a:p>
        </p:txBody>
      </p:sp>
      <p:sp>
        <p:nvSpPr>
          <p:cNvPr id="157708" name="Line 12"/>
          <p:cNvSpPr>
            <a:spLocks noChangeShapeType="1"/>
          </p:cNvSpPr>
          <p:nvPr/>
        </p:nvSpPr>
        <p:spPr bwMode="auto">
          <a:xfrm flipV="1">
            <a:off x="5410200" y="16002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57709" name="Line 13"/>
          <p:cNvSpPr>
            <a:spLocks noChangeShapeType="1"/>
          </p:cNvSpPr>
          <p:nvPr/>
        </p:nvSpPr>
        <p:spPr bwMode="auto">
          <a:xfrm flipH="1">
            <a:off x="3048000" y="16002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57710" name="Line 14"/>
          <p:cNvSpPr>
            <a:spLocks noChangeShapeType="1"/>
          </p:cNvSpPr>
          <p:nvPr/>
        </p:nvSpPr>
        <p:spPr bwMode="auto">
          <a:xfrm>
            <a:off x="3048000" y="1600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57711" name="Line 15"/>
          <p:cNvSpPr>
            <a:spLocks noChangeShapeType="1"/>
          </p:cNvSpPr>
          <p:nvPr/>
        </p:nvSpPr>
        <p:spPr bwMode="auto">
          <a:xfrm>
            <a:off x="1905000" y="26670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57712" name="Line 16"/>
          <p:cNvSpPr>
            <a:spLocks noChangeShapeType="1"/>
          </p:cNvSpPr>
          <p:nvPr/>
        </p:nvSpPr>
        <p:spPr bwMode="auto">
          <a:xfrm>
            <a:off x="3048000" y="32766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57713" name="Line 17"/>
          <p:cNvSpPr>
            <a:spLocks noChangeShapeType="1"/>
          </p:cNvSpPr>
          <p:nvPr/>
        </p:nvSpPr>
        <p:spPr bwMode="auto">
          <a:xfrm>
            <a:off x="3962400" y="2667000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57714" name="Line 18"/>
          <p:cNvSpPr>
            <a:spLocks noChangeShapeType="1"/>
          </p:cNvSpPr>
          <p:nvPr/>
        </p:nvSpPr>
        <p:spPr bwMode="auto">
          <a:xfrm>
            <a:off x="3886200" y="4267200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57715" name="Line 19"/>
          <p:cNvSpPr>
            <a:spLocks noChangeShapeType="1"/>
          </p:cNvSpPr>
          <p:nvPr/>
        </p:nvSpPr>
        <p:spPr bwMode="auto">
          <a:xfrm flipV="1">
            <a:off x="3810000" y="2895600"/>
            <a:ext cx="83820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57716" name="Line 20"/>
          <p:cNvSpPr>
            <a:spLocks noChangeShapeType="1"/>
          </p:cNvSpPr>
          <p:nvPr/>
        </p:nvSpPr>
        <p:spPr bwMode="auto">
          <a:xfrm>
            <a:off x="5410200" y="48768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57717" name="Line 21"/>
          <p:cNvSpPr>
            <a:spLocks noChangeShapeType="1"/>
          </p:cNvSpPr>
          <p:nvPr/>
        </p:nvSpPr>
        <p:spPr bwMode="auto">
          <a:xfrm flipV="1">
            <a:off x="6096000" y="4648200"/>
            <a:ext cx="9906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57718" name="Line 22"/>
          <p:cNvSpPr>
            <a:spLocks noChangeShapeType="1"/>
          </p:cNvSpPr>
          <p:nvPr/>
        </p:nvSpPr>
        <p:spPr bwMode="auto">
          <a:xfrm>
            <a:off x="6096000" y="58674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57719" name="Line 23"/>
          <p:cNvSpPr>
            <a:spLocks noChangeShapeType="1"/>
          </p:cNvSpPr>
          <p:nvPr/>
        </p:nvSpPr>
        <p:spPr bwMode="auto">
          <a:xfrm flipV="1">
            <a:off x="7848600" y="35052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57720" name="Line 24"/>
          <p:cNvSpPr>
            <a:spLocks noChangeShapeType="1"/>
          </p:cNvSpPr>
          <p:nvPr/>
        </p:nvSpPr>
        <p:spPr bwMode="auto">
          <a:xfrm flipH="1">
            <a:off x="5334000" y="3505200"/>
            <a:ext cx="251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57721" name="Line 25"/>
          <p:cNvSpPr>
            <a:spLocks noChangeShapeType="1"/>
          </p:cNvSpPr>
          <p:nvPr/>
        </p:nvSpPr>
        <p:spPr bwMode="auto">
          <a:xfrm>
            <a:off x="5334000" y="3505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Istotne pytania</a:t>
            </a:r>
            <a:endParaRPr lang="en-US" smtClean="0"/>
          </a:p>
        </p:txBody>
      </p:sp>
      <p:sp>
        <p:nvSpPr>
          <p:cNvPr id="2693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u="none" smtClean="0"/>
              <a:t>Kim s</a:t>
            </a:r>
            <a:r>
              <a:rPr lang="pl-PL" sz="2800" u="none" smtClean="0"/>
              <a:t>ą</a:t>
            </a:r>
            <a:r>
              <a:rPr lang="en-US" sz="2800" u="none" smtClean="0"/>
              <a:t> u</a:t>
            </a:r>
            <a:r>
              <a:rPr lang="pl-PL" sz="2800" u="none" smtClean="0"/>
              <a:t>ż</a:t>
            </a:r>
            <a:r>
              <a:rPr lang="en-US" sz="2800" u="none" smtClean="0"/>
              <a:t>ytkownicy, co umiej</a:t>
            </a:r>
            <a:r>
              <a:rPr lang="pl-PL" sz="2800" u="none" smtClean="0"/>
              <a:t>ą</a:t>
            </a:r>
            <a:r>
              <a:rPr lang="en-US" sz="2800" u="none" smtClean="0"/>
              <a:t>, czego mog</a:t>
            </a:r>
            <a:r>
              <a:rPr lang="pl-PL" sz="2800" u="none" smtClean="0"/>
              <a:t>ą</a:t>
            </a:r>
            <a:r>
              <a:rPr lang="en-US" sz="2800" u="none" smtClean="0"/>
              <a:t> si</a:t>
            </a:r>
            <a:r>
              <a:rPr lang="pl-PL" sz="2800" u="none" smtClean="0"/>
              <a:t>ę </a:t>
            </a:r>
            <a:r>
              <a:rPr lang="en-US" sz="2800" u="none" smtClean="0"/>
              <a:t>nauczyć?</a:t>
            </a:r>
          </a:p>
          <a:p>
            <a:r>
              <a:rPr lang="en-US" sz="2800" u="none" smtClean="0"/>
              <a:t>Czego u</a:t>
            </a:r>
            <a:r>
              <a:rPr lang="pl-PL" sz="2800" u="none" smtClean="0"/>
              <a:t>ż</a:t>
            </a:r>
            <a:r>
              <a:rPr lang="en-US" sz="2800" u="none" smtClean="0"/>
              <a:t>ytkownicy potrzebuj</a:t>
            </a:r>
            <a:r>
              <a:rPr lang="pl-PL" sz="2800" u="none" smtClean="0"/>
              <a:t>ą</a:t>
            </a:r>
            <a:r>
              <a:rPr lang="en-US" sz="2800" u="none" smtClean="0"/>
              <a:t> i co chc</a:t>
            </a:r>
            <a:r>
              <a:rPr lang="pl-PL" sz="2800" u="none" smtClean="0"/>
              <a:t>ą </a:t>
            </a:r>
            <a:r>
              <a:rPr lang="en-US" sz="2800" u="none" smtClean="0"/>
              <a:t>osi</a:t>
            </a:r>
            <a:r>
              <a:rPr lang="pl-PL" sz="2800" u="none" smtClean="0"/>
              <a:t>ą</a:t>
            </a:r>
            <a:r>
              <a:rPr lang="en-US" sz="2800" u="none" smtClean="0"/>
              <a:t>gn</a:t>
            </a:r>
            <a:r>
              <a:rPr lang="pl-PL" sz="2800" u="none" smtClean="0"/>
              <a:t>ą</a:t>
            </a:r>
            <a:r>
              <a:rPr lang="en-US" sz="2800" u="none" smtClean="0"/>
              <a:t>ć?</a:t>
            </a:r>
          </a:p>
          <a:p>
            <a:r>
              <a:rPr lang="en-US" sz="2800" u="none" smtClean="0"/>
              <a:t>W jakim otoczeniu i w jakiej dziedzinie</a:t>
            </a:r>
            <a:r>
              <a:rPr lang="pl-PL" sz="2800" u="none" smtClean="0"/>
              <a:t> </a:t>
            </a:r>
            <a:r>
              <a:rPr lang="en-US" sz="2800" u="none" smtClean="0"/>
              <a:t>u</a:t>
            </a:r>
            <a:r>
              <a:rPr lang="pl-PL" sz="2800" u="none" smtClean="0"/>
              <a:t>ż</a:t>
            </a:r>
            <a:r>
              <a:rPr lang="en-US" sz="2800" u="none" smtClean="0"/>
              <a:t>ytkownicy pracuj</a:t>
            </a:r>
            <a:r>
              <a:rPr lang="pl-PL" sz="2800" u="none" smtClean="0"/>
              <a:t>ą</a:t>
            </a:r>
            <a:r>
              <a:rPr lang="en-US" sz="2800" u="none" smtClean="0"/>
              <a:t>?</a:t>
            </a:r>
          </a:p>
          <a:p>
            <a:r>
              <a:rPr lang="en-US" sz="2800" u="none" smtClean="0"/>
              <a:t>Co ma wykonywać u</a:t>
            </a:r>
            <a:r>
              <a:rPr lang="pl-PL" sz="2800" u="none" smtClean="0"/>
              <a:t>ż</a:t>
            </a:r>
            <a:r>
              <a:rPr lang="en-US" sz="2800" u="none" smtClean="0"/>
              <a:t>ytkownik, a co komputer?</a:t>
            </a:r>
          </a:p>
          <a:p>
            <a:r>
              <a:rPr lang="en-US" sz="2800" u="none" smtClean="0"/>
              <a:t>Czego u</a:t>
            </a:r>
            <a:r>
              <a:rPr lang="pl-PL" sz="2800" u="none" smtClean="0"/>
              <a:t>ż</a:t>
            </a:r>
            <a:r>
              <a:rPr lang="en-US" sz="2800" u="none" smtClean="0"/>
              <a:t>ytkownicy si</a:t>
            </a:r>
            <a:r>
              <a:rPr lang="pl-PL" sz="2800" u="none" smtClean="0"/>
              <a:t>ę</a:t>
            </a:r>
            <a:r>
              <a:rPr lang="en-US" sz="2800" u="none" smtClean="0"/>
              <a:t> spodziewaj</a:t>
            </a:r>
            <a:r>
              <a:rPr lang="pl-PL" sz="2800" u="none" smtClean="0"/>
              <a:t>ą</a:t>
            </a:r>
            <a:r>
              <a:rPr lang="en-US" sz="2800" u="none" smtClean="0"/>
              <a:t> i w jaki</a:t>
            </a:r>
            <a:r>
              <a:rPr lang="pl-PL" sz="2800" u="none" smtClean="0"/>
              <a:t> </a:t>
            </a:r>
            <a:r>
              <a:rPr lang="en-US" sz="2800" u="none" smtClean="0"/>
              <a:t>sposób pracuj</a:t>
            </a:r>
            <a:r>
              <a:rPr lang="pl-PL" sz="2800" u="none" smtClean="0"/>
              <a:t>ą</a:t>
            </a:r>
            <a:r>
              <a:rPr lang="en-US" sz="2800" u="none" smtClean="0"/>
              <a:t>?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90840" tIns="44623" rIns="90840" bIns="44623" anchor="b"/>
          <a:lstStyle/>
          <a:p>
            <a:r>
              <a:rPr lang="pl-PL" smtClean="0"/>
              <a:t>Zasady projektowania interfejsu użytkownika</a:t>
            </a:r>
            <a:endParaRPr lang="en-GB" smtClean="0"/>
          </a:p>
        </p:txBody>
      </p:sp>
      <p:sp>
        <p:nvSpPr>
          <p:cNvPr id="158723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840" tIns="44623" rIns="90840" bIns="44623"/>
          <a:lstStyle/>
          <a:p>
            <a:pPr algn="just">
              <a:lnSpc>
                <a:spcPct val="90000"/>
              </a:lnSpc>
            </a:pPr>
            <a:r>
              <a:rPr lang="pl-PL" u="none" smtClean="0">
                <a:latin typeface="Baskerville Old Face" pitchFamily="18" charset="0"/>
              </a:rPr>
              <a:t>Projektanci interfejsu użytkownika muszą brać pod uwagę psychiczne i umysłowe zdolności osób używających oprogramowania.</a:t>
            </a:r>
          </a:p>
          <a:p>
            <a:pPr algn="just">
              <a:lnSpc>
                <a:spcPct val="90000"/>
              </a:lnSpc>
            </a:pPr>
            <a:r>
              <a:rPr lang="pl-PL" u="none" smtClean="0">
                <a:latin typeface="Baskerville Old Face" pitchFamily="18" charset="0"/>
              </a:rPr>
              <a:t>Ludzie mają ograniczoną pamięć krótką i robią błędy zwłaszcza wówczas, gdy muszą obsłużyć dużą ilość informacji lub są pod presją.</a:t>
            </a:r>
          </a:p>
          <a:p>
            <a:pPr algn="just">
              <a:lnSpc>
                <a:spcPct val="90000"/>
              </a:lnSpc>
            </a:pPr>
            <a:r>
              <a:rPr lang="pl-PL" u="none" smtClean="0">
                <a:latin typeface="Baskerville Old Face" pitchFamily="18" charset="0"/>
              </a:rPr>
              <a:t>Mają różne możliwości psychiczne.</a:t>
            </a:r>
          </a:p>
          <a:p>
            <a:pPr algn="just">
              <a:lnSpc>
                <a:spcPct val="90000"/>
              </a:lnSpc>
            </a:pPr>
            <a:r>
              <a:rPr lang="pl-PL" u="none" smtClean="0">
                <a:latin typeface="Baskerville Old Face" pitchFamily="18" charset="0"/>
              </a:rPr>
              <a:t>Projektując interfejsy użytkownika, trzeba to wszystko wziąć pod uwagę.</a:t>
            </a:r>
            <a:endParaRPr lang="en-GB" u="none" smtClean="0">
              <a:latin typeface="Baskerville Old Face" pitchFamily="18" charset="0"/>
            </a:endParaRPr>
          </a:p>
        </p:txBody>
      </p:sp>
    </p:spTree>
  </p:cSld>
  <p:clrMapOvr>
    <a:masterClrMapping/>
  </p:clrMapOvr>
  <p:transition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Testowanie</a:t>
            </a:r>
            <a:endParaRPr lang="en-US" smtClean="0"/>
          </a:p>
        </p:txBody>
      </p:sp>
      <p:sp>
        <p:nvSpPr>
          <p:cNvPr id="2713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none" smtClean="0">
                <a:latin typeface="Baskerville Old Face" pitchFamily="18" charset="0"/>
              </a:rPr>
              <a:t>Informacje potrzebne do zaprojektowania</a:t>
            </a:r>
            <a:r>
              <a:rPr lang="pl-PL" u="none" smtClean="0">
                <a:latin typeface="Baskerville Old Face" pitchFamily="18" charset="0"/>
              </a:rPr>
              <a:t>/modyfikacji </a:t>
            </a:r>
            <a:r>
              <a:rPr lang="en-US" u="none" smtClean="0">
                <a:latin typeface="Baskerville Old Face" pitchFamily="18" charset="0"/>
              </a:rPr>
              <a:t>GUI mo</a:t>
            </a:r>
            <a:r>
              <a:rPr lang="pl-PL" u="none" smtClean="0">
                <a:latin typeface="Baskerville Old Face" pitchFamily="18" charset="0"/>
              </a:rPr>
              <a:t>ż</a:t>
            </a:r>
            <a:r>
              <a:rPr lang="en-US" u="none" smtClean="0">
                <a:latin typeface="Baskerville Old Face" pitchFamily="18" charset="0"/>
              </a:rPr>
              <a:t>na zdobyć obserwuj</a:t>
            </a:r>
            <a:r>
              <a:rPr lang="pl-PL" u="none" smtClean="0">
                <a:latin typeface="Baskerville Old Face" pitchFamily="18" charset="0"/>
              </a:rPr>
              <a:t>ą</a:t>
            </a:r>
            <a:r>
              <a:rPr lang="en-US" u="none" smtClean="0">
                <a:latin typeface="Baskerville Old Face" pitchFamily="18" charset="0"/>
              </a:rPr>
              <a:t>c</a:t>
            </a:r>
            <a:r>
              <a:rPr lang="pl-PL" u="none" smtClean="0">
                <a:latin typeface="Baskerville Old Face" pitchFamily="18" charset="0"/>
              </a:rPr>
              <a:t> </a:t>
            </a:r>
            <a:r>
              <a:rPr lang="en-US" u="none" smtClean="0">
                <a:latin typeface="Baskerville Old Face" pitchFamily="18" charset="0"/>
              </a:rPr>
              <a:t>u</a:t>
            </a:r>
            <a:r>
              <a:rPr lang="pl-PL" u="none" smtClean="0">
                <a:latin typeface="Baskerville Old Face" pitchFamily="18" charset="0"/>
              </a:rPr>
              <a:t>ż</a:t>
            </a:r>
            <a:r>
              <a:rPr lang="en-US" u="none" smtClean="0">
                <a:latin typeface="Baskerville Old Face" pitchFamily="18" charset="0"/>
              </a:rPr>
              <a:t>ytkowników wykonuj</a:t>
            </a:r>
            <a:r>
              <a:rPr lang="pl-PL" u="none" smtClean="0">
                <a:latin typeface="Baskerville Old Face" pitchFamily="18" charset="0"/>
              </a:rPr>
              <a:t>ą</a:t>
            </a:r>
            <a:r>
              <a:rPr lang="en-US" u="none" smtClean="0">
                <a:latin typeface="Baskerville Old Face" pitchFamily="18" charset="0"/>
              </a:rPr>
              <a:t>cych zadania</a:t>
            </a:r>
            <a:r>
              <a:rPr lang="pl-PL" u="none" smtClean="0">
                <a:latin typeface="Baskerville Old Face" pitchFamily="18" charset="0"/>
              </a:rPr>
              <a:t> </a:t>
            </a:r>
            <a:r>
              <a:rPr lang="en-US" u="none" smtClean="0">
                <a:latin typeface="Baskerville Old Face" pitchFamily="18" charset="0"/>
              </a:rPr>
              <a:t>zbli</a:t>
            </a:r>
            <a:r>
              <a:rPr lang="pl-PL" u="none" smtClean="0">
                <a:latin typeface="Baskerville Old Face" pitchFamily="18" charset="0"/>
              </a:rPr>
              <a:t>ż</a:t>
            </a:r>
            <a:r>
              <a:rPr lang="en-US" u="none" smtClean="0">
                <a:latin typeface="Baskerville Old Face" pitchFamily="18" charset="0"/>
              </a:rPr>
              <a:t>one do planowanych w projektowanej</a:t>
            </a:r>
            <a:r>
              <a:rPr lang="pl-PL" u="none" smtClean="0">
                <a:latin typeface="Baskerville Old Face" pitchFamily="18" charset="0"/>
              </a:rPr>
              <a:t> </a:t>
            </a:r>
            <a:r>
              <a:rPr lang="en-US" u="none" smtClean="0">
                <a:latin typeface="Baskerville Old Face" pitchFamily="18" charset="0"/>
              </a:rPr>
              <a:t>aplikacji.</a:t>
            </a:r>
          </a:p>
          <a:p>
            <a:r>
              <a:rPr lang="en-US" u="none" smtClean="0">
                <a:latin typeface="Baskerville Old Face" pitchFamily="18" charset="0"/>
              </a:rPr>
              <a:t>Pomiar reakcji uczestników testu</a:t>
            </a:r>
            <a:r>
              <a:rPr lang="pl-PL" u="none" smtClean="0">
                <a:latin typeface="Baskerville Old Face" pitchFamily="18" charset="0"/>
              </a:rPr>
              <a:t> </a:t>
            </a:r>
            <a:r>
              <a:rPr lang="en-US" u="none" smtClean="0">
                <a:latin typeface="Baskerville Old Face" pitchFamily="18" charset="0"/>
              </a:rPr>
              <a:t>dostarcza du</a:t>
            </a:r>
            <a:r>
              <a:rPr lang="pl-PL" u="none" smtClean="0">
                <a:latin typeface="Baskerville Old Face" pitchFamily="18" charset="0"/>
              </a:rPr>
              <a:t>ż</a:t>
            </a:r>
            <a:r>
              <a:rPr lang="en-US" u="none" smtClean="0">
                <a:latin typeface="Baskerville Old Face" pitchFamily="18" charset="0"/>
              </a:rPr>
              <a:t>ej ilo</a:t>
            </a:r>
            <a:r>
              <a:rPr lang="pl-PL" u="none" smtClean="0">
                <a:latin typeface="Baskerville Old Face" pitchFamily="18" charset="0"/>
              </a:rPr>
              <a:t>ś</a:t>
            </a:r>
            <a:r>
              <a:rPr lang="en-US" u="none" smtClean="0">
                <a:latin typeface="Baskerville Old Face" pitchFamily="18" charset="0"/>
              </a:rPr>
              <a:t>ci danych przydatnych</a:t>
            </a:r>
            <a:r>
              <a:rPr lang="pl-PL" u="none" smtClean="0">
                <a:latin typeface="Baskerville Old Face" pitchFamily="18" charset="0"/>
              </a:rPr>
              <a:t> </a:t>
            </a:r>
            <a:r>
              <a:rPr lang="en-US" u="none" smtClean="0">
                <a:latin typeface="Baskerville Old Face" pitchFamily="18" charset="0"/>
              </a:rPr>
              <a:t>dla optymalizacji aplikacji.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Typy odbić wzajemnych</a:t>
            </a:r>
            <a:endParaRPr lang="en-US" smtClean="0"/>
          </a:p>
        </p:txBody>
      </p:sp>
      <p:graphicFrame>
        <p:nvGraphicFramePr>
          <p:cNvPr id="100356" name="Object 4"/>
          <p:cNvGraphicFramePr>
            <a:graphicFrameLocks noChangeAspect="1"/>
          </p:cNvGraphicFramePr>
          <p:nvPr>
            <p:ph idx="1"/>
          </p:nvPr>
        </p:nvGraphicFramePr>
        <p:xfrm>
          <a:off x="457200" y="1371600"/>
          <a:ext cx="7315200" cy="4413250"/>
        </p:xfrm>
        <a:graphic>
          <a:graphicData uri="http://schemas.openxmlformats.org/presentationml/2006/ole">
            <p:oleObj spid="_x0000_s1026" name="Image" r:id="rId3" imgW="6082540" imgH="3669841" progId="">
              <p:embed/>
            </p:oleObj>
          </a:graphicData>
        </a:graphic>
      </p:graphicFrame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Analiza zadaniowa</a:t>
            </a:r>
            <a:endParaRPr lang="en-US" smtClean="0"/>
          </a:p>
        </p:txBody>
      </p:sp>
      <p:sp>
        <p:nvSpPr>
          <p:cNvPr id="2734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none" smtClean="0"/>
              <a:t>Analiza działa</a:t>
            </a:r>
            <a:r>
              <a:rPr lang="pl-PL" u="none" smtClean="0"/>
              <a:t>ń</a:t>
            </a:r>
            <a:r>
              <a:rPr lang="en-US" u="none" smtClean="0"/>
              <a:t>, które u</a:t>
            </a:r>
            <a:r>
              <a:rPr lang="pl-PL" u="none" smtClean="0"/>
              <a:t>ż</a:t>
            </a:r>
            <a:r>
              <a:rPr lang="en-US" u="none" smtClean="0"/>
              <a:t>ytkownik b</a:t>
            </a:r>
            <a:r>
              <a:rPr lang="pl-PL" u="none" smtClean="0"/>
              <a:t>ę</a:t>
            </a:r>
            <a:r>
              <a:rPr lang="en-US" u="none" smtClean="0"/>
              <a:t>dzie</a:t>
            </a:r>
            <a:r>
              <a:rPr lang="pl-PL" u="none" smtClean="0"/>
              <a:t> </a:t>
            </a:r>
            <a:r>
              <a:rPr lang="en-US" u="none" smtClean="0"/>
              <a:t>wykonywał podczas pracy z aplikacj</a:t>
            </a:r>
            <a:r>
              <a:rPr lang="pl-PL" u="none" smtClean="0"/>
              <a:t>a</a:t>
            </a:r>
            <a:r>
              <a:rPr lang="en-US" u="none" smtClean="0"/>
              <a:t>,</a:t>
            </a:r>
            <a:r>
              <a:rPr lang="pl-PL" u="none" smtClean="0"/>
              <a:t> </a:t>
            </a:r>
            <a:r>
              <a:rPr lang="en-US" u="none" smtClean="0"/>
              <a:t>pozwala zaprojektować rozmieszczenie</a:t>
            </a:r>
            <a:r>
              <a:rPr lang="pl-PL" u="none" smtClean="0"/>
              <a:t> </a:t>
            </a:r>
            <a:r>
              <a:rPr lang="en-US" u="none" smtClean="0"/>
              <a:t>dost</a:t>
            </a:r>
            <a:r>
              <a:rPr lang="pl-PL" u="none" smtClean="0"/>
              <a:t>ę</a:t>
            </a:r>
            <a:r>
              <a:rPr lang="en-US" u="none" smtClean="0"/>
              <a:t>pnych w programie funkcji.</a:t>
            </a:r>
          </a:p>
          <a:p>
            <a:r>
              <a:rPr lang="en-US" u="none" smtClean="0"/>
              <a:t>Metoda KLM (ang. Keystroke-level)</a:t>
            </a:r>
            <a:r>
              <a:rPr lang="pl-PL" u="none" smtClean="0"/>
              <a:t> </a:t>
            </a:r>
            <a:r>
              <a:rPr lang="en-US" u="none" smtClean="0"/>
              <a:t>pozwala optymalizować GUI, oceniaj</a:t>
            </a:r>
            <a:r>
              <a:rPr lang="pl-PL" u="none" smtClean="0"/>
              <a:t>ą</a:t>
            </a:r>
            <a:r>
              <a:rPr lang="en-US" u="none" smtClean="0"/>
              <a:t>c</a:t>
            </a:r>
            <a:r>
              <a:rPr lang="pl-PL" u="none" smtClean="0"/>
              <a:t> </a:t>
            </a:r>
            <a:r>
              <a:rPr lang="en-US" u="none" smtClean="0"/>
              <a:t>czas potrzebny u</a:t>
            </a:r>
            <a:r>
              <a:rPr lang="pl-PL" u="none" smtClean="0"/>
              <a:t>ż</a:t>
            </a:r>
            <a:r>
              <a:rPr lang="en-US" u="none" smtClean="0"/>
              <a:t>ytkownikowi na</a:t>
            </a:r>
            <a:r>
              <a:rPr lang="pl-PL" u="none" smtClean="0"/>
              <a:t> </a:t>
            </a:r>
            <a:r>
              <a:rPr lang="en-US" u="none" smtClean="0"/>
              <a:t>wykonanie wszystkich elementarnych</a:t>
            </a:r>
            <a:r>
              <a:rPr lang="pl-PL" u="none" smtClean="0"/>
              <a:t> </a:t>
            </a:r>
            <a:r>
              <a:rPr lang="en-US" u="none" smtClean="0"/>
              <a:t>czynno</a:t>
            </a:r>
            <a:r>
              <a:rPr lang="pl-PL" u="none" smtClean="0"/>
              <a:t>ś</a:t>
            </a:r>
            <a:r>
              <a:rPr lang="en-US" u="none" smtClean="0"/>
              <a:t>ci w trakcie pracy.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Metoda KLM</a:t>
            </a:r>
            <a:endParaRPr lang="en-US" smtClean="0"/>
          </a:p>
        </p:txBody>
      </p:sp>
      <p:sp>
        <p:nvSpPr>
          <p:cNvPr id="2744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pl-PL" sz="2400" u="none" smtClean="0">
                <a:latin typeface="Baskerville Old Face" pitchFamily="18" charset="0"/>
              </a:rPr>
              <a:t>J</a:t>
            </a:r>
            <a:r>
              <a:rPr lang="en-US" sz="2400" u="none" smtClean="0">
                <a:latin typeface="Baskerville Old Face" pitchFamily="18" charset="0"/>
              </a:rPr>
              <a:t>est jedną z metod szacowania wydajności systemu człowiek-komputer, opracowanych na gruncie psychologii inżynieryjnej. </a:t>
            </a:r>
            <a:endParaRPr lang="pl-PL" sz="2400" u="none" smtClean="0">
              <a:latin typeface="Baskerville Old Face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400" u="none" smtClean="0">
                <a:latin typeface="Baskerville Old Face" pitchFamily="18" charset="0"/>
              </a:rPr>
              <a:t>Zostala ona zaproponowana przez Carda, Morana i Newella w roku 1980. </a:t>
            </a:r>
            <a:endParaRPr lang="pl-PL" sz="2400" u="none" smtClean="0">
              <a:latin typeface="Baskerville Old Face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400" u="none" smtClean="0">
                <a:latin typeface="Baskerville Old Face" pitchFamily="18" charset="0"/>
              </a:rPr>
              <a:t>Jej idea polega na dekompozycji zadania na najprostsze podzadania - akcje typu naciśnięcie klawisza, przemieszczenie kursora czy aktywacja przycisku graficznego, które z kolei znajdują odzwierciedlenie w zbiorze stosowanych w metodzie operatorów. </a:t>
            </a:r>
            <a:endParaRPr lang="pl-PL" sz="2400" u="none" smtClean="0">
              <a:latin typeface="Baskerville Old Face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400" u="none" smtClean="0">
                <a:latin typeface="Baskerville Old Face" pitchFamily="18" charset="0"/>
              </a:rPr>
              <a:t>Do poszczególnych operatorów przypisane są średnie czasy wykonania, uzyskane z danych eksperymentalnych; zsumowanie tych czasów cząstkowych daje w wyniku szacunkowy średni czas potrzebny na wykonanie zadania.</a:t>
            </a:r>
            <a:r>
              <a:rPr lang="en-US" sz="2400" smtClean="0">
                <a:latin typeface="Baskerville Old Face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Metody heurystyczne</a:t>
            </a:r>
            <a:endParaRPr lang="en-US" smtClean="0"/>
          </a:p>
        </p:txBody>
      </p:sp>
      <p:sp>
        <p:nvSpPr>
          <p:cNvPr id="275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u="none" smtClean="0">
                <a:latin typeface="Baskerville Old Face" pitchFamily="18" charset="0"/>
              </a:rPr>
              <a:t>Z powodu ró</a:t>
            </a:r>
            <a:r>
              <a:rPr lang="pl-PL" sz="2800" u="none" smtClean="0">
                <a:latin typeface="Baskerville Old Face" pitchFamily="18" charset="0"/>
              </a:rPr>
              <a:t>ż</a:t>
            </a:r>
            <a:r>
              <a:rPr lang="en-US" sz="2800" u="none" smtClean="0">
                <a:latin typeface="Baskerville Old Face" pitchFamily="18" charset="0"/>
              </a:rPr>
              <a:t>nic mi</a:t>
            </a:r>
            <a:r>
              <a:rPr lang="pl-PL" sz="2800" u="none" smtClean="0">
                <a:latin typeface="Baskerville Old Face" pitchFamily="18" charset="0"/>
              </a:rPr>
              <a:t>ę</a:t>
            </a:r>
            <a:r>
              <a:rPr lang="en-US" sz="2800" u="none" smtClean="0">
                <a:latin typeface="Baskerville Old Face" pitchFamily="18" charset="0"/>
              </a:rPr>
              <a:t>dzy u</a:t>
            </a:r>
            <a:r>
              <a:rPr lang="pl-PL" sz="2800" u="none" smtClean="0">
                <a:latin typeface="Baskerville Old Face" pitchFamily="18" charset="0"/>
              </a:rPr>
              <a:t>ż</a:t>
            </a:r>
            <a:r>
              <a:rPr lang="en-US" sz="2800" u="none" smtClean="0">
                <a:latin typeface="Baskerville Old Face" pitchFamily="18" charset="0"/>
              </a:rPr>
              <a:t>ytkownikami trudne</a:t>
            </a:r>
            <a:r>
              <a:rPr lang="pl-PL" sz="2800" u="none" smtClean="0">
                <a:latin typeface="Baskerville Old Face" pitchFamily="18" charset="0"/>
              </a:rPr>
              <a:t> </a:t>
            </a:r>
            <a:r>
              <a:rPr lang="en-US" sz="2800" u="none" smtClean="0">
                <a:latin typeface="Baskerville Old Face" pitchFamily="18" charset="0"/>
              </a:rPr>
              <a:t>jest zaprojektowanie GUI u</a:t>
            </a:r>
            <a:r>
              <a:rPr lang="pl-PL" sz="2800" u="none" smtClean="0">
                <a:latin typeface="Baskerville Old Face" pitchFamily="18" charset="0"/>
              </a:rPr>
              <a:t>ż</a:t>
            </a:r>
            <a:r>
              <a:rPr lang="en-US" sz="2800" u="none" smtClean="0">
                <a:latin typeface="Baskerville Old Face" pitchFamily="18" charset="0"/>
              </a:rPr>
              <a:t>ytecznego dla</a:t>
            </a:r>
            <a:r>
              <a:rPr lang="pl-PL" sz="2800" u="none" smtClean="0">
                <a:latin typeface="Baskerville Old Face" pitchFamily="18" charset="0"/>
              </a:rPr>
              <a:t> </a:t>
            </a:r>
            <a:r>
              <a:rPr lang="en-US" sz="2800" u="none" smtClean="0">
                <a:latin typeface="Baskerville Old Face" pitchFamily="18" charset="0"/>
              </a:rPr>
              <a:t>wszystkich.</a:t>
            </a:r>
          </a:p>
          <a:p>
            <a:r>
              <a:rPr lang="en-US" sz="2800" u="none" smtClean="0">
                <a:latin typeface="Baskerville Old Face" pitchFamily="18" charset="0"/>
              </a:rPr>
              <a:t>Zespół ekspertów mo</a:t>
            </a:r>
            <a:r>
              <a:rPr lang="pl-PL" sz="2800" u="none" smtClean="0">
                <a:latin typeface="Baskerville Old Face" pitchFamily="18" charset="0"/>
              </a:rPr>
              <a:t>ż</a:t>
            </a:r>
            <a:r>
              <a:rPr lang="en-US" sz="2800" u="none" smtClean="0">
                <a:latin typeface="Baskerville Old Face" pitchFamily="18" charset="0"/>
              </a:rPr>
              <a:t>e okre</a:t>
            </a:r>
            <a:r>
              <a:rPr lang="pl-PL" sz="2800" u="none" smtClean="0">
                <a:latin typeface="Baskerville Old Face" pitchFamily="18" charset="0"/>
              </a:rPr>
              <a:t>ś</a:t>
            </a:r>
            <a:r>
              <a:rPr lang="en-US" sz="2800" u="none" smtClean="0">
                <a:latin typeface="Baskerville Old Face" pitchFamily="18" charset="0"/>
              </a:rPr>
              <a:t>lić rozwi</a:t>
            </a:r>
            <a:r>
              <a:rPr lang="pl-PL" sz="2800" u="none" smtClean="0">
                <a:latin typeface="Baskerville Old Face" pitchFamily="18" charset="0"/>
              </a:rPr>
              <a:t>ą</a:t>
            </a:r>
            <a:r>
              <a:rPr lang="en-US" sz="2800" u="none" smtClean="0">
                <a:latin typeface="Baskerville Old Face" pitchFamily="18" charset="0"/>
              </a:rPr>
              <a:t>zania</a:t>
            </a:r>
            <a:r>
              <a:rPr lang="pl-PL" sz="2800" u="none" smtClean="0">
                <a:latin typeface="Baskerville Old Face" pitchFamily="18" charset="0"/>
              </a:rPr>
              <a:t> </a:t>
            </a:r>
            <a:r>
              <a:rPr lang="en-US" sz="2800" u="none" smtClean="0">
                <a:latin typeface="Baskerville Old Face" pitchFamily="18" charset="0"/>
              </a:rPr>
              <a:t>optymalne dla wi</a:t>
            </a:r>
            <a:r>
              <a:rPr lang="pl-PL" sz="2800" u="none" smtClean="0">
                <a:latin typeface="Baskerville Old Face" pitchFamily="18" charset="0"/>
              </a:rPr>
              <a:t>ę</a:t>
            </a:r>
            <a:r>
              <a:rPr lang="en-US" sz="2800" u="none" smtClean="0">
                <a:latin typeface="Baskerville Old Face" pitchFamily="18" charset="0"/>
              </a:rPr>
              <a:t>kszo</a:t>
            </a:r>
            <a:r>
              <a:rPr lang="pl-PL" sz="2800" u="none" smtClean="0">
                <a:latin typeface="Baskerville Old Face" pitchFamily="18" charset="0"/>
              </a:rPr>
              <a:t>ś</a:t>
            </a:r>
            <a:r>
              <a:rPr lang="en-US" sz="2800" u="none" smtClean="0">
                <a:latin typeface="Baskerville Old Face" pitchFamily="18" charset="0"/>
              </a:rPr>
              <a:t>ci u</a:t>
            </a:r>
            <a:r>
              <a:rPr lang="pl-PL" sz="2800" u="none" smtClean="0">
                <a:latin typeface="Baskerville Old Face" pitchFamily="18" charset="0"/>
              </a:rPr>
              <a:t>ż</a:t>
            </a:r>
            <a:r>
              <a:rPr lang="en-US" sz="2800" u="none" smtClean="0">
                <a:latin typeface="Baskerville Old Face" pitchFamily="18" charset="0"/>
              </a:rPr>
              <a:t>ytkowników,</a:t>
            </a:r>
            <a:r>
              <a:rPr lang="pl-PL" sz="2800" u="none" smtClean="0">
                <a:latin typeface="Baskerville Old Face" pitchFamily="18" charset="0"/>
              </a:rPr>
              <a:t> </a:t>
            </a:r>
            <a:r>
              <a:rPr lang="en-US" sz="2800" u="none" smtClean="0">
                <a:latin typeface="Baskerville Old Face" pitchFamily="18" charset="0"/>
              </a:rPr>
              <a:t>skracaj</a:t>
            </a:r>
            <a:r>
              <a:rPr lang="pl-PL" sz="2800" u="none" smtClean="0">
                <a:latin typeface="Baskerville Old Face" pitchFamily="18" charset="0"/>
              </a:rPr>
              <a:t>ą</a:t>
            </a:r>
            <a:r>
              <a:rPr lang="en-US" sz="2800" u="none" smtClean="0">
                <a:latin typeface="Baskerville Old Face" pitchFamily="18" charset="0"/>
              </a:rPr>
              <a:t>c proces projektowania aplikacji</a:t>
            </a:r>
          </a:p>
          <a:p>
            <a:r>
              <a:rPr lang="en-US" sz="2800" u="none" smtClean="0">
                <a:latin typeface="Baskerville Old Face" pitchFamily="18" charset="0"/>
              </a:rPr>
              <a:t>Alternatywnie mo</a:t>
            </a:r>
            <a:r>
              <a:rPr lang="pl-PL" sz="2800" u="none" smtClean="0">
                <a:latin typeface="Baskerville Old Face" pitchFamily="18" charset="0"/>
              </a:rPr>
              <a:t>ż</a:t>
            </a:r>
            <a:r>
              <a:rPr lang="en-US" sz="2800" u="none" smtClean="0">
                <a:latin typeface="Baskerville Old Face" pitchFamily="18" charset="0"/>
              </a:rPr>
              <a:t>na przy pomocy ankiet </a:t>
            </a:r>
            <a:r>
              <a:rPr lang="pl-PL" sz="2800" u="none" smtClean="0">
                <a:latin typeface="Arial" charset="0"/>
              </a:rPr>
              <a:t>i</a:t>
            </a:r>
            <a:r>
              <a:rPr lang="pl-PL" sz="2800" u="none" smtClean="0">
                <a:latin typeface="Baskerville Old Face" pitchFamily="18" charset="0"/>
              </a:rPr>
              <a:t> </a:t>
            </a:r>
            <a:r>
              <a:rPr lang="en-US" sz="2800" u="none" smtClean="0">
                <a:latin typeface="Baskerville Old Face" pitchFamily="18" charset="0"/>
              </a:rPr>
              <a:t>testów wybrać rozwi</a:t>
            </a:r>
            <a:r>
              <a:rPr lang="pl-PL" sz="2800" u="none" smtClean="0">
                <a:latin typeface="Baskerville Old Face" pitchFamily="18" charset="0"/>
              </a:rPr>
              <a:t>ą</a:t>
            </a:r>
            <a:r>
              <a:rPr lang="en-US" sz="2800" u="none" smtClean="0">
                <a:latin typeface="Baskerville Old Face" pitchFamily="18" charset="0"/>
              </a:rPr>
              <a:t>zanie odpowiadaj</a:t>
            </a:r>
            <a:r>
              <a:rPr lang="pl-PL" sz="2800" u="none" smtClean="0">
                <a:latin typeface="Baskerville Old Face" pitchFamily="18" charset="0"/>
              </a:rPr>
              <a:t>ą</a:t>
            </a:r>
            <a:r>
              <a:rPr lang="en-US" sz="2800" u="none" smtClean="0">
                <a:latin typeface="Baskerville Old Face" pitchFamily="18" charset="0"/>
              </a:rPr>
              <a:t>ce jak</a:t>
            </a:r>
            <a:r>
              <a:rPr lang="pl-PL" sz="2800" u="none" smtClean="0">
                <a:latin typeface="Baskerville Old Face" pitchFamily="18" charset="0"/>
              </a:rPr>
              <a:t> </a:t>
            </a:r>
            <a:r>
              <a:rPr lang="en-US" sz="2800" u="none" smtClean="0">
                <a:latin typeface="Baskerville Old Face" pitchFamily="18" charset="0"/>
              </a:rPr>
              <a:t>najwi</a:t>
            </a:r>
            <a:r>
              <a:rPr lang="pl-PL" sz="2800" u="none" smtClean="0">
                <a:latin typeface="Baskerville Old Face" pitchFamily="18" charset="0"/>
              </a:rPr>
              <a:t>ę</a:t>
            </a:r>
            <a:r>
              <a:rPr lang="en-US" sz="2800" u="none" smtClean="0">
                <a:latin typeface="Baskerville Old Face" pitchFamily="18" charset="0"/>
              </a:rPr>
              <a:t>kszej cz</a:t>
            </a:r>
            <a:r>
              <a:rPr lang="pl-PL" sz="2800" u="none" smtClean="0">
                <a:latin typeface="Baskerville Old Face" pitchFamily="18" charset="0"/>
              </a:rPr>
              <a:t>ęś</a:t>
            </a:r>
            <a:r>
              <a:rPr lang="en-US" sz="2800" u="none" smtClean="0">
                <a:latin typeface="Baskerville Old Face" pitchFamily="18" charset="0"/>
              </a:rPr>
              <a:t>ci planowanej populacji</a:t>
            </a:r>
            <a:r>
              <a:rPr lang="pl-PL" sz="2800" u="none" smtClean="0">
                <a:latin typeface="Baskerville Old Face" pitchFamily="18" charset="0"/>
              </a:rPr>
              <a:t> </a:t>
            </a:r>
            <a:r>
              <a:rPr lang="en-US" sz="2800" u="none" smtClean="0">
                <a:latin typeface="Baskerville Old Face" pitchFamily="18" charset="0"/>
              </a:rPr>
              <a:t>u</a:t>
            </a:r>
            <a:r>
              <a:rPr lang="pl-PL" sz="2800" u="none" smtClean="0">
                <a:latin typeface="Baskerville Old Face" pitchFamily="18" charset="0"/>
              </a:rPr>
              <a:t>ż</a:t>
            </a:r>
            <a:r>
              <a:rPr lang="en-US" sz="2800" u="none" smtClean="0">
                <a:latin typeface="Baskerville Old Face" pitchFamily="18" charset="0"/>
              </a:rPr>
              <a:t>ytkowników.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Używanie przewodników stylu</a:t>
            </a:r>
            <a:endParaRPr lang="en-US" smtClean="0"/>
          </a:p>
        </p:txBody>
      </p:sp>
      <p:sp>
        <p:nvSpPr>
          <p:cNvPr id="2723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u="none" smtClean="0"/>
              <a:t>Object-Oriented Interface - Design: IBM Common User</a:t>
            </a:r>
            <a:r>
              <a:rPr lang="pl-PL" sz="2400" u="none" smtClean="0"/>
              <a:t> </a:t>
            </a:r>
            <a:r>
              <a:rPr lang="en-US" sz="2400" u="none" smtClean="0"/>
              <a:t>Access Guidelines</a:t>
            </a:r>
          </a:p>
          <a:p>
            <a:pPr>
              <a:lnSpc>
                <a:spcPct val="80000"/>
              </a:lnSpc>
            </a:pPr>
            <a:r>
              <a:rPr lang="en-US" sz="2400" u="none" smtClean="0"/>
              <a:t> Common Desktop Environment 1.0 Style Guide and</a:t>
            </a:r>
            <a:r>
              <a:rPr lang="pl-PL" sz="2400" u="none" smtClean="0"/>
              <a:t> </a:t>
            </a:r>
            <a:r>
              <a:rPr lang="en-US" sz="2400" u="none" smtClean="0"/>
              <a:t>Certification Checklist</a:t>
            </a:r>
          </a:p>
          <a:p>
            <a:pPr>
              <a:lnSpc>
                <a:spcPct val="80000"/>
              </a:lnSpc>
            </a:pPr>
            <a:r>
              <a:rPr lang="en-US" sz="2400" u="none" smtClean="0"/>
              <a:t>OSF/Motif Style Guide</a:t>
            </a:r>
          </a:p>
          <a:p>
            <a:pPr>
              <a:lnSpc>
                <a:spcPct val="80000"/>
              </a:lnSpc>
            </a:pPr>
            <a:r>
              <a:rPr lang="en-US" sz="2400" u="none" smtClean="0"/>
              <a:t>Macintosh Human Interface Guidelines</a:t>
            </a:r>
          </a:p>
          <a:p>
            <a:pPr>
              <a:lnSpc>
                <a:spcPct val="80000"/>
              </a:lnSpc>
            </a:pPr>
            <a:r>
              <a:rPr lang="en-US" sz="2400" u="none" smtClean="0"/>
              <a:t>The Windows Interface Guidelines for Software Design</a:t>
            </a:r>
          </a:p>
          <a:p>
            <a:pPr>
              <a:lnSpc>
                <a:spcPct val="80000"/>
              </a:lnSpc>
            </a:pPr>
            <a:r>
              <a:rPr lang="en-US" sz="2400" u="none" smtClean="0"/>
              <a:t>Taligent Style Guide</a:t>
            </a:r>
          </a:p>
          <a:p>
            <a:pPr>
              <a:lnSpc>
                <a:spcPct val="80000"/>
              </a:lnSpc>
            </a:pPr>
            <a:r>
              <a:rPr lang="en-US" sz="2400" u="none" smtClean="0"/>
              <a:t>JMAPI User Interface Style Guide Java Management</a:t>
            </a:r>
          </a:p>
          <a:p>
            <a:pPr>
              <a:lnSpc>
                <a:spcPct val="80000"/>
              </a:lnSpc>
            </a:pPr>
            <a:r>
              <a:rPr lang="en-US" sz="2400" u="none" smtClean="0"/>
              <a:t>API. - Sun Microsystems</a:t>
            </a:r>
          </a:p>
          <a:p>
            <a:pPr>
              <a:lnSpc>
                <a:spcPct val="80000"/>
              </a:lnSpc>
            </a:pPr>
            <a:r>
              <a:rPr lang="en-US" sz="2400" u="none" smtClean="0"/>
              <a:t>Design Guide for Multiplatform Graphical User Interfaces</a:t>
            </a:r>
            <a:r>
              <a:rPr lang="pl-PL" sz="2400" u="none" smtClean="0"/>
              <a:t> </a:t>
            </a:r>
            <a:r>
              <a:rPr lang="en-US" sz="2400" u="none" smtClean="0"/>
              <a:t>- Bellcore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Obsługa GUI</a:t>
            </a:r>
            <a:endParaRPr lang="en-US" smtClean="0"/>
          </a:p>
        </p:txBody>
      </p:sp>
      <p:sp>
        <p:nvSpPr>
          <p:cNvPr id="2570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u="none" smtClean="0"/>
              <a:t>Należy wziąć po uwagę, czy nasze GUI będzie obsługiwane w sposób</a:t>
            </a:r>
          </a:p>
          <a:p>
            <a:pPr lvl="1"/>
            <a:r>
              <a:rPr lang="pl-PL" smtClean="0"/>
              <a:t>Szybki i intuicyjny (bankomat)</a:t>
            </a:r>
          </a:p>
          <a:p>
            <a:pPr lvl="1"/>
            <a:r>
              <a:rPr lang="pl-PL" smtClean="0"/>
              <a:t>Intuicyjny (strona WWW)</a:t>
            </a:r>
          </a:p>
          <a:p>
            <a:pPr lvl="1"/>
            <a:r>
              <a:rPr lang="pl-PL" smtClean="0"/>
              <a:t>Po przeprowadzeniu dokładnego szkolenia ( dedykowany system)</a:t>
            </a:r>
            <a:endParaRPr lang="en-US" smtClean="0"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90840" tIns="44623" rIns="90840" bIns="44623" anchor="b"/>
          <a:lstStyle/>
          <a:p>
            <a:r>
              <a:rPr lang="pl-PL" smtClean="0"/>
              <a:t>Zasady projektowania interfejsu użytkownika</a:t>
            </a:r>
            <a:endParaRPr lang="en-GB" smtClean="0"/>
          </a:p>
        </p:txBody>
      </p:sp>
      <p:sp>
        <p:nvSpPr>
          <p:cNvPr id="159747" name="Text Box 3"/>
          <p:cNvSpPr txBox="1">
            <a:spLocks noChangeArrowheads="1"/>
          </p:cNvSpPr>
          <p:nvPr/>
        </p:nvSpPr>
        <p:spPr bwMode="auto">
          <a:xfrm>
            <a:off x="365125" y="1295400"/>
            <a:ext cx="8397875" cy="5310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pl-PL" b="1">
                <a:latin typeface="Times" charset="0"/>
              </a:rPr>
              <a:t>Zasada		Opis</a:t>
            </a:r>
          </a:p>
          <a:p>
            <a:pPr eaLnBrk="0" hangingPunct="0"/>
            <a:r>
              <a:rPr lang="pl-PL">
                <a:latin typeface="Baskerville Old Face" pitchFamily="18" charset="0"/>
              </a:rPr>
              <a:t>Zbliżenie do	Interfejs powinien posługiwać się pojęciami i kategoriami wziętymi z użytkownika	doświadczeń osób, które najczęściej będą korzystać z systemu.</a:t>
            </a:r>
          </a:p>
          <a:p>
            <a:pPr eaLnBrk="0" hangingPunct="0"/>
            <a:endParaRPr lang="pl-PL">
              <a:latin typeface="Baskerville Old Face" pitchFamily="18" charset="0"/>
            </a:endParaRPr>
          </a:p>
          <a:p>
            <a:pPr eaLnBrk="0" hangingPunct="0"/>
            <a:r>
              <a:rPr lang="pl-PL">
                <a:latin typeface="Baskerville Old Face" pitchFamily="18" charset="0"/>
              </a:rPr>
              <a:t>Spójność		Interfejs powinien być spójny, tzn. tam, gdzie to jest możliwe, 		podobne operacje powinny być wykonywane w ten sam sposób.</a:t>
            </a:r>
          </a:p>
          <a:p>
            <a:pPr eaLnBrk="0" hangingPunct="0"/>
            <a:endParaRPr lang="pl-PL">
              <a:latin typeface="Baskerville Old Face" pitchFamily="18" charset="0"/>
            </a:endParaRPr>
          </a:p>
          <a:p>
            <a:pPr eaLnBrk="0" hangingPunct="0"/>
            <a:r>
              <a:rPr lang="pl-PL">
                <a:latin typeface="Baskerville Old Face" pitchFamily="18" charset="0"/>
              </a:rPr>
              <a:t>Minimum 	Użytkownicy nie powinni być zaskakiwani zachowaniem systemu.</a:t>
            </a:r>
          </a:p>
          <a:p>
            <a:pPr eaLnBrk="0" hangingPunct="0"/>
            <a:r>
              <a:rPr lang="pl-PL">
                <a:latin typeface="Baskerville Old Face" pitchFamily="18" charset="0"/>
              </a:rPr>
              <a:t>Niespodzianek</a:t>
            </a:r>
          </a:p>
          <a:p>
            <a:pPr eaLnBrk="0" hangingPunct="0"/>
            <a:endParaRPr lang="pl-PL">
              <a:latin typeface="Baskerville Old Face" pitchFamily="18" charset="0"/>
            </a:endParaRPr>
          </a:p>
          <a:p>
            <a:pPr eaLnBrk="0" hangingPunct="0"/>
            <a:r>
              <a:rPr lang="pl-PL">
                <a:latin typeface="Baskerville Old Face" pitchFamily="18" charset="0"/>
              </a:rPr>
              <a:t>Możliwość	Interfejs powinien obejmować mechanizmy, które umożliwiają wycofania	użytkownikom wycofanie się z błędów.</a:t>
            </a:r>
          </a:p>
          <a:p>
            <a:pPr eaLnBrk="0" hangingPunct="0"/>
            <a:endParaRPr lang="pl-PL">
              <a:latin typeface="Baskerville Old Face" pitchFamily="18" charset="0"/>
            </a:endParaRPr>
          </a:p>
          <a:p>
            <a:pPr eaLnBrk="0" hangingPunct="0"/>
            <a:r>
              <a:rPr lang="pl-PL">
                <a:latin typeface="Baskerville Old Face" pitchFamily="18" charset="0"/>
              </a:rPr>
              <a:t>Porady dla	Interfejs powinien przekazywać znaczące informacje zwrotne, gdy użytkownika	dochodzi do błędów. Powinien też oferować pomoc, której treść 		zależy od kontekstu.</a:t>
            </a:r>
          </a:p>
          <a:p>
            <a:pPr eaLnBrk="0" hangingPunct="0"/>
            <a:endParaRPr lang="pl-PL">
              <a:latin typeface="Baskerville Old Face" pitchFamily="18" charset="0"/>
            </a:endParaRPr>
          </a:p>
          <a:p>
            <a:pPr eaLnBrk="0" hangingPunct="0"/>
            <a:r>
              <a:rPr lang="pl-PL">
                <a:latin typeface="Baskerville Old Face" pitchFamily="18" charset="0"/>
              </a:rPr>
              <a:t>Rozróżnianie	interfejs powinien oferować udogodnienia do interakcji dostosowane użytkowników	do różnych rodzajów użytkowników systemu.</a:t>
            </a:r>
            <a:endParaRPr lang="en-GB">
              <a:latin typeface="Baskerville Old Face" pitchFamily="18" charset="0"/>
            </a:endParaRPr>
          </a:p>
        </p:txBody>
      </p:sp>
      <p:sp>
        <p:nvSpPr>
          <p:cNvPr id="159748" name="Line 4"/>
          <p:cNvSpPr>
            <a:spLocks noChangeShapeType="1"/>
          </p:cNvSpPr>
          <p:nvPr/>
        </p:nvSpPr>
        <p:spPr bwMode="auto">
          <a:xfrm>
            <a:off x="228600" y="1676400"/>
            <a:ext cx="830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59749" name="Line 5"/>
          <p:cNvSpPr>
            <a:spLocks noChangeShapeType="1"/>
          </p:cNvSpPr>
          <p:nvPr/>
        </p:nvSpPr>
        <p:spPr bwMode="auto">
          <a:xfrm>
            <a:off x="2133600" y="1447800"/>
            <a:ext cx="0" cy="510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ransition/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90840" tIns="44623" rIns="90840" bIns="44623" anchor="b"/>
          <a:lstStyle/>
          <a:p>
            <a:r>
              <a:rPr lang="pl-PL" smtClean="0"/>
              <a:t>Zasada zbliżenia do użytkownika</a:t>
            </a:r>
            <a:endParaRPr lang="en-GB" smtClean="0"/>
          </a:p>
        </p:txBody>
      </p:sp>
      <p:sp>
        <p:nvSpPr>
          <p:cNvPr id="160771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840" tIns="44623" rIns="90840" bIns="44623"/>
          <a:lstStyle/>
          <a:p>
            <a:pPr algn="just">
              <a:lnSpc>
                <a:spcPct val="90000"/>
              </a:lnSpc>
            </a:pPr>
            <a:r>
              <a:rPr lang="pl-PL" sz="2400" u="none" smtClean="0">
                <a:latin typeface="Baskerville Old Face" pitchFamily="18" charset="0"/>
              </a:rPr>
              <a:t>Z zasady zbliżenia do użytkownika wynika, że użytkownicy nie powinni być zmuszani do adaptowania się do interfejsu, gdyż tak łatwiej jest go zaimplementować. </a:t>
            </a:r>
            <a:endParaRPr lang="pl-PL" sz="2400" u="none" smtClean="0">
              <a:latin typeface="Arial" charset="0"/>
            </a:endParaRPr>
          </a:p>
          <a:p>
            <a:pPr algn="just">
              <a:lnSpc>
                <a:spcPct val="90000"/>
              </a:lnSpc>
            </a:pPr>
            <a:r>
              <a:rPr lang="pl-PL" sz="2400" u="none" smtClean="0">
                <a:latin typeface="Baskerville Old Face" pitchFamily="18" charset="0"/>
              </a:rPr>
              <a:t>Interfejs powinien posługiwać się kategoriami znanymi użytkownikowi, a obiekty przetwarzane przez system powinny być bezpośrednio związane ze środowiskiem użytkownika.</a:t>
            </a:r>
            <a:endParaRPr lang="pl-PL" sz="2400" u="none" smtClean="0">
              <a:latin typeface="Arial" charset="0"/>
            </a:endParaRPr>
          </a:p>
          <a:p>
            <a:pPr algn="just">
              <a:lnSpc>
                <a:spcPct val="90000"/>
              </a:lnSpc>
            </a:pPr>
            <a:r>
              <a:rPr lang="pl-PL" sz="2400" u="none" smtClean="0">
                <a:latin typeface="Baskerville Old Face" pitchFamily="18" charset="0"/>
              </a:rPr>
              <a:t>Interfejs powinien używać </a:t>
            </a:r>
            <a:r>
              <a:rPr lang="pl-PL" sz="2400" u="none" smtClean="0">
                <a:latin typeface="Arial" charset="0"/>
              </a:rPr>
              <a:t>- </a:t>
            </a:r>
            <a:r>
              <a:rPr lang="pl-PL" sz="2400" u="none" smtClean="0">
                <a:latin typeface="Baskerville Old Face" pitchFamily="18" charset="0"/>
              </a:rPr>
              <a:t>wszędzie tam, gdzie to możliwe</a:t>
            </a:r>
            <a:r>
              <a:rPr lang="pl-PL" sz="2400" u="none" smtClean="0">
                <a:latin typeface="Arial" charset="0"/>
              </a:rPr>
              <a:t> -</a:t>
            </a:r>
            <a:r>
              <a:rPr lang="pl-PL" sz="2400" u="none" smtClean="0">
                <a:latin typeface="Baskerville Old Face" pitchFamily="18" charset="0"/>
              </a:rPr>
              <a:t> słów jakimi posługuje się grupa docelowa użytkowników</a:t>
            </a:r>
          </a:p>
        </p:txBody>
      </p:sp>
    </p:spTree>
  </p:cSld>
  <p:clrMapOvr>
    <a:masterClrMapping/>
  </p:clrMapOvr>
  <p:transition/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Zasada spójności</a:t>
            </a:r>
            <a:endParaRPr lang="en-US" smtClean="0"/>
          </a:p>
        </p:txBody>
      </p:sp>
      <p:sp>
        <p:nvSpPr>
          <p:cNvPr id="2580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l-PL" u="none" smtClean="0"/>
              <a:t>Zasada spójności interfejsu użytkownika oznacza, że polecenia systemu i menu powinny mieć ten sam format. </a:t>
            </a:r>
          </a:p>
          <a:p>
            <a:pPr algn="just"/>
            <a:r>
              <a:rPr lang="pl-PL" u="none" smtClean="0"/>
              <a:t>Parametry poleceń powinny być zawsze przekazywane w ten sam sposób, a przestankowanie poleceń powinno być zawsze takie samo. </a:t>
            </a:r>
          </a:p>
          <a:p>
            <a:pPr algn="just"/>
            <a:r>
              <a:rPr lang="pl-PL" u="none" smtClean="0"/>
              <a:t>Spójne interfejsy zmniejszają czas nauki.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Zasada spójności</a:t>
            </a:r>
            <a:endParaRPr lang="en-US" smtClean="0"/>
          </a:p>
        </p:txBody>
      </p:sp>
      <p:sp>
        <p:nvSpPr>
          <p:cNvPr id="2590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l-PL" u="none" smtClean="0"/>
              <a:t>Spójność interfejsu w ramach grupy podsystemów jest równie istotna. Jeśli jest to możliwe, w różnych podsystemach polecenia o podobnym znaczeniu powinny być wyrażane w ten sam sposób. </a:t>
            </a:r>
          </a:p>
          <a:p>
            <a:pPr algn="just"/>
            <a:r>
              <a:rPr lang="pl-PL" u="none" smtClean="0"/>
              <a:t>Błędy często wynikają z przypisania tym samym kombinacjom klawiszy, różnych znaczeń w innych podsystemach.</a:t>
            </a:r>
            <a:endParaRPr lang="en-GB" u="none" smtClean="0"/>
          </a:p>
          <a:p>
            <a:endParaRPr lang="en-US" u="none" smtClean="0"/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90840" tIns="44623" rIns="90840" bIns="44623" anchor="b"/>
          <a:lstStyle/>
          <a:p>
            <a:r>
              <a:rPr lang="pl-PL" smtClean="0"/>
              <a:t>Omówienie zasad</a:t>
            </a:r>
            <a:endParaRPr lang="en-GB" smtClean="0"/>
          </a:p>
        </p:txBody>
      </p:sp>
      <p:sp>
        <p:nvSpPr>
          <p:cNvPr id="162819" name="Rectangle 3"/>
          <p:cNvSpPr>
            <a:spLocks noGrp="1"/>
          </p:cNvSpPr>
          <p:nvPr>
            <p:ph type="body" idx="1"/>
          </p:nvPr>
        </p:nvSpPr>
        <p:spPr>
          <a:xfrm>
            <a:off x="228600" y="1676400"/>
            <a:ext cx="8566150" cy="4130675"/>
          </a:xfrm>
          <a:noFill/>
          <a:ln/>
        </p:spPr>
        <p:txBody>
          <a:bodyPr lIns="90840" tIns="44623" rIns="90840" bIns="44623"/>
          <a:lstStyle/>
          <a:p>
            <a:pPr lvl="1" algn="just">
              <a:lnSpc>
                <a:spcPct val="90000"/>
              </a:lnSpc>
            </a:pPr>
            <a:r>
              <a:rPr lang="pl-PL" sz="2400" smtClean="0">
                <a:latin typeface="Baskerville Old Face" pitchFamily="18" charset="0"/>
              </a:rPr>
              <a:t>Ten poziom spójności nosi nazwę spójności niskiego poziomu. Projektanci interfejsów zawsze powinni starać się go osiągnąć. </a:t>
            </a:r>
          </a:p>
          <a:p>
            <a:pPr lvl="1" algn="just">
              <a:lnSpc>
                <a:spcPct val="90000"/>
              </a:lnSpc>
            </a:pPr>
            <a:r>
              <a:rPr lang="pl-PL" sz="2400" smtClean="0">
                <a:latin typeface="Baskerville Old Face" pitchFamily="18" charset="0"/>
              </a:rPr>
              <a:t>Zasada minimum niespodzianek jest właściwa, ponieważ użytkownicy irytują się, gdy system działa w nieoczekiwany sposób.</a:t>
            </a:r>
          </a:p>
          <a:p>
            <a:pPr lvl="1" algn="just">
              <a:lnSpc>
                <a:spcPct val="90000"/>
              </a:lnSpc>
            </a:pPr>
            <a:r>
              <a:rPr lang="pl-PL" sz="2400" smtClean="0">
                <a:latin typeface="Baskerville Old Face" pitchFamily="18" charset="0"/>
              </a:rPr>
              <a:t>Zasada możliwości wycofywania jest istotna, ponieważ użytkownicy nie uchronią się przed błędami przy korzystaniu z systemu. Projektant interfejsu powinien minimalizować wystąpienia błędów.</a:t>
            </a:r>
            <a:endParaRPr lang="pl-PL" sz="2400" smtClean="0">
              <a:latin typeface="Arial" charset="0"/>
            </a:endParaRPr>
          </a:p>
          <a:p>
            <a:pPr lvl="1" algn="just">
              <a:lnSpc>
                <a:spcPct val="90000"/>
              </a:lnSpc>
            </a:pPr>
            <a:r>
              <a:rPr lang="pl-PL" sz="2400" smtClean="0">
                <a:latin typeface="Baskerville Old Face" pitchFamily="18" charset="0"/>
              </a:rPr>
              <a:t>Do wycofania najlepiej zawsze stosować skrótów klawiszowych takich, jaki obsługuje system operacyjny</a:t>
            </a:r>
            <a:endParaRPr lang="en-GB" sz="2400" smtClean="0">
              <a:latin typeface="Baskerville Old Face" pitchFamily="18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/>
          </p:cNvSpPr>
          <p:nvPr>
            <p:ph type="title"/>
          </p:nvPr>
        </p:nvSpPr>
        <p:spPr>
          <a:xfrm>
            <a:off x="107950" y="228600"/>
            <a:ext cx="9001125" cy="685800"/>
          </a:xfrm>
          <a:noFill/>
        </p:spPr>
        <p:txBody>
          <a:bodyPr lIns="0" rIns="0">
            <a:normAutofit fontScale="90000"/>
          </a:bodyPr>
          <a:lstStyle/>
          <a:p>
            <a:pPr algn="l"/>
            <a:r>
              <a:rPr lang="pl-PL" smtClean="0"/>
              <a:t>Metoda śledzenia promieni (</a:t>
            </a:r>
            <a:r>
              <a:rPr lang="pl-PL" i="1" smtClean="0"/>
              <a:t>raytracing</a:t>
            </a:r>
            <a:r>
              <a:rPr lang="pl-PL" smtClean="0"/>
              <a:t>)</a:t>
            </a:r>
            <a:endParaRPr lang="pl-PL" sz="4800" smtClean="0">
              <a:latin typeface="Arial" charset="0"/>
            </a:endParaRPr>
          </a:p>
        </p:txBody>
      </p:sp>
      <p:sp>
        <p:nvSpPr>
          <p:cNvPr id="94211" name="Rectangle 3"/>
          <p:cNvSpPr>
            <a:spLocks noGrp="1"/>
          </p:cNvSpPr>
          <p:nvPr>
            <p:ph type="body" idx="1"/>
          </p:nvPr>
        </p:nvSpPr>
        <p:spPr>
          <a:xfrm>
            <a:off x="685800" y="1419225"/>
            <a:ext cx="77724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sz="2800" u="none" dirty="0" smtClean="0">
                <a:latin typeface="Baskerville Old Face" pitchFamily="18" charset="0"/>
              </a:rPr>
              <a:t>Opracowana przez T. </a:t>
            </a:r>
            <a:r>
              <a:rPr lang="pl-PL" sz="2800" u="none" dirty="0" err="1" smtClean="0">
                <a:latin typeface="Baskerville Old Face" pitchFamily="18" charset="0"/>
              </a:rPr>
              <a:t>Whitted’a</a:t>
            </a:r>
            <a:r>
              <a:rPr lang="pl-PL" sz="2800" u="none" dirty="0" smtClean="0">
                <a:latin typeface="Baskerville Old Face" pitchFamily="18" charset="0"/>
              </a:rPr>
              <a:t> w roku 1980.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pl-PL" sz="1800" u="none" dirty="0" smtClean="0">
                <a:latin typeface="Baskerville Old Face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pl-PL" sz="2800" u="none" dirty="0" smtClean="0">
                <a:latin typeface="Baskerville Old Face" pitchFamily="18" charset="0"/>
              </a:rPr>
              <a:t>Analizowane są tylko te promienie, które docierają do oka przez piksele powierzchni obrazu.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pl-PL" sz="1800" u="none" dirty="0" smtClean="0">
                <a:latin typeface="Baskerville Old Face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pl-PL" sz="2800" u="none" dirty="0" smtClean="0">
                <a:latin typeface="Baskerville Old Face" pitchFamily="18" charset="0"/>
              </a:rPr>
              <a:t>Metoda śledzenia promieni działa w kierunku przeciwnym do rzeczywistego kierunku biegu promieni. Oznacza to, że program śledzi światło zaczynając od </a:t>
            </a:r>
            <a:r>
              <a:rPr lang="pl-PL" sz="2800" u="none" smtClean="0">
                <a:latin typeface="Baskerville Old Face" pitchFamily="18" charset="0"/>
              </a:rPr>
              <a:t>poszczególnych pikseli</a:t>
            </a:r>
            <a:r>
              <a:rPr lang="pl-PL" sz="2800" u="none" dirty="0" smtClean="0">
                <a:latin typeface="Baskerville Old Face" pitchFamily="18" charset="0"/>
              </a:rPr>
              <a:t>, badając drogę promienia odpowiadającego danemu punktowi powierzchni przez całą scenę aż do momentu, gdy promień osiągnie źródło światła.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90840" tIns="44623" rIns="90840" bIns="44623" anchor="b"/>
          <a:lstStyle/>
          <a:p>
            <a:r>
              <a:rPr lang="pl-PL" smtClean="0"/>
              <a:t>Interakcja z użytkownikiem</a:t>
            </a:r>
            <a:endParaRPr lang="en-GB" smtClean="0"/>
          </a:p>
        </p:txBody>
      </p:sp>
      <p:sp>
        <p:nvSpPr>
          <p:cNvPr id="16486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840" tIns="44623" rIns="90840" bIns="44623"/>
          <a:lstStyle/>
          <a:p>
            <a:r>
              <a:rPr lang="pl-PL" u="none" smtClean="0">
                <a:latin typeface="Baskerville Old Face" pitchFamily="18" charset="0"/>
              </a:rPr>
              <a:t>Projektant komputerowego interfejsu użytkownika ma do  czynienia z dwoma zasadniczymi zagadnieniami:</a:t>
            </a:r>
          </a:p>
          <a:p>
            <a:pPr lvl="1"/>
            <a:r>
              <a:rPr lang="pl-PL" smtClean="0">
                <a:latin typeface="Baskerville Old Face" pitchFamily="18" charset="0"/>
              </a:rPr>
              <a:t>Jak systemowi komputerowemu dostarczyć informacje od użytkownika?</a:t>
            </a:r>
          </a:p>
          <a:p>
            <a:pPr lvl="1"/>
            <a:r>
              <a:rPr lang="pl-PL" smtClean="0">
                <a:latin typeface="Baskerville Old Face" pitchFamily="18" charset="0"/>
              </a:rPr>
              <a:t>Jak przedstawić użytkownikowi informacje od systemu komputerowego?</a:t>
            </a:r>
          </a:p>
          <a:p>
            <a:r>
              <a:rPr lang="pl-PL" u="none" smtClean="0">
                <a:latin typeface="Baskerville Old Face" pitchFamily="18" charset="0"/>
              </a:rPr>
              <a:t>Spójny interfejs użytkownika musi integrować interakcję użytkownika i prezentację informacji.</a:t>
            </a:r>
            <a:endParaRPr lang="en-GB" u="none" smtClean="0">
              <a:latin typeface="Baskerville Old Face" pitchFamily="18" charset="0"/>
            </a:endParaRPr>
          </a:p>
        </p:txBody>
      </p:sp>
    </p:spTree>
  </p:cSld>
  <p:clrMapOvr>
    <a:masterClrMapping/>
  </p:clrMapOvr>
  <p:transition/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90840" tIns="44623" rIns="90840" bIns="44623" anchor="b"/>
          <a:lstStyle/>
          <a:p>
            <a:r>
              <a:rPr lang="pl-PL" smtClean="0"/>
              <a:t>Rodzaje interakcji</a:t>
            </a:r>
            <a:endParaRPr lang="en-GB" smtClean="0"/>
          </a:p>
        </p:txBody>
      </p:sp>
      <p:sp>
        <p:nvSpPr>
          <p:cNvPr id="165891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840" tIns="44623" rIns="90840" bIns="44623"/>
          <a:lstStyle/>
          <a:p>
            <a:r>
              <a:rPr lang="pl-PL" u="none" smtClean="0">
                <a:latin typeface="Baskerville Old Face" pitchFamily="18" charset="0"/>
              </a:rPr>
              <a:t>Działanie bezpośrednie.</a:t>
            </a:r>
          </a:p>
          <a:p>
            <a:r>
              <a:rPr lang="pl-PL" u="none" smtClean="0">
                <a:latin typeface="Baskerville Old Face" pitchFamily="18" charset="0"/>
              </a:rPr>
              <a:t>Wybór z menu.</a:t>
            </a:r>
          </a:p>
          <a:p>
            <a:r>
              <a:rPr lang="pl-PL" u="none" smtClean="0">
                <a:latin typeface="Baskerville Old Face" pitchFamily="18" charset="0"/>
              </a:rPr>
              <a:t>Wypełnianie formularza.</a:t>
            </a:r>
          </a:p>
          <a:p>
            <a:r>
              <a:rPr lang="pl-PL" u="none" smtClean="0">
                <a:latin typeface="Baskerville Old Face" pitchFamily="18" charset="0"/>
              </a:rPr>
              <a:t>Język poleceń.</a:t>
            </a:r>
          </a:p>
          <a:p>
            <a:r>
              <a:rPr lang="pl-PL" u="none" smtClean="0">
                <a:latin typeface="Baskerville Old Face" pitchFamily="18" charset="0"/>
              </a:rPr>
              <a:t>Język naturalny.</a:t>
            </a:r>
            <a:endParaRPr lang="en-GB" u="none" smtClean="0">
              <a:latin typeface="Baskerville Old Face" pitchFamily="18" charset="0"/>
            </a:endParaRPr>
          </a:p>
        </p:txBody>
      </p:sp>
    </p:spTree>
  </p:cSld>
  <p:clrMapOvr>
    <a:masterClrMapping/>
  </p:clrMapOvr>
  <p:transition/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Działanie bezpośrednie</a:t>
            </a:r>
            <a:endParaRPr lang="en-US" smtClean="0"/>
          </a:p>
        </p:txBody>
      </p:sp>
      <p:sp>
        <p:nvSpPr>
          <p:cNvPr id="2600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 sz="2800" smtClean="0"/>
              <a:t>Zalety:</a:t>
            </a:r>
          </a:p>
          <a:p>
            <a:pPr lvl="1">
              <a:lnSpc>
                <a:spcPct val="90000"/>
              </a:lnSpc>
            </a:pPr>
            <a:r>
              <a:rPr lang="pl-PL" sz="2400" smtClean="0"/>
              <a:t>Szybka i intuicyjna obsługa</a:t>
            </a:r>
          </a:p>
          <a:p>
            <a:pPr lvl="1">
              <a:lnSpc>
                <a:spcPct val="90000"/>
              </a:lnSpc>
            </a:pPr>
            <a:r>
              <a:rPr lang="pl-PL" sz="2400" smtClean="0"/>
              <a:t>Łatwe do nauczenia</a:t>
            </a:r>
          </a:p>
          <a:p>
            <a:pPr>
              <a:lnSpc>
                <a:spcPct val="90000"/>
              </a:lnSpc>
            </a:pPr>
            <a:r>
              <a:rPr lang="pl-PL" sz="2800" smtClean="0"/>
              <a:t>Wady:</a:t>
            </a:r>
          </a:p>
          <a:p>
            <a:pPr lvl="1">
              <a:lnSpc>
                <a:spcPct val="90000"/>
              </a:lnSpc>
            </a:pPr>
            <a:r>
              <a:rPr lang="pl-PL" sz="2400" smtClean="0"/>
              <a:t>Czasem niemożliwa implementacja</a:t>
            </a:r>
          </a:p>
          <a:p>
            <a:pPr lvl="1">
              <a:lnSpc>
                <a:spcPct val="90000"/>
              </a:lnSpc>
            </a:pPr>
            <a:r>
              <a:rPr lang="pl-PL" sz="2400" smtClean="0"/>
              <a:t>Możliwe wówczas gdy istnieje graficzne wyobrażenie symbolu</a:t>
            </a:r>
          </a:p>
          <a:p>
            <a:pPr>
              <a:lnSpc>
                <a:spcPct val="90000"/>
              </a:lnSpc>
            </a:pPr>
            <a:r>
              <a:rPr lang="pl-PL" sz="2800" smtClean="0"/>
              <a:t>Zastosowania:</a:t>
            </a:r>
          </a:p>
          <a:p>
            <a:pPr lvl="1">
              <a:lnSpc>
                <a:spcPct val="90000"/>
              </a:lnSpc>
            </a:pPr>
            <a:r>
              <a:rPr lang="pl-PL" sz="2400" smtClean="0"/>
              <a:t>Gry</a:t>
            </a:r>
          </a:p>
          <a:p>
            <a:pPr lvl="1">
              <a:lnSpc>
                <a:spcPct val="90000"/>
              </a:lnSpc>
            </a:pPr>
            <a:r>
              <a:rPr lang="pl-PL" sz="2400" smtClean="0"/>
              <a:t>Programy CAD</a:t>
            </a:r>
          </a:p>
          <a:p>
            <a:pPr lvl="1">
              <a:lnSpc>
                <a:spcPct val="90000"/>
              </a:lnSpc>
            </a:pPr>
            <a:endParaRPr lang="en-US" sz="2400" smtClean="0"/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Wybór z menu</a:t>
            </a:r>
            <a:endParaRPr lang="en-US" smtClean="0"/>
          </a:p>
        </p:txBody>
      </p:sp>
      <p:sp>
        <p:nvSpPr>
          <p:cNvPr id="2611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 smtClean="0"/>
              <a:t>Zalety:</a:t>
            </a:r>
          </a:p>
          <a:p>
            <a:pPr lvl="1">
              <a:lnSpc>
                <a:spcPct val="90000"/>
              </a:lnSpc>
            </a:pPr>
            <a:r>
              <a:rPr lang="pl-PL" smtClean="0"/>
              <a:t>Uniknięcie wprowadzenia wartości niepoprawnej</a:t>
            </a:r>
          </a:p>
          <a:p>
            <a:pPr lvl="1">
              <a:lnSpc>
                <a:spcPct val="90000"/>
              </a:lnSpc>
            </a:pPr>
            <a:r>
              <a:rPr lang="pl-PL" smtClean="0"/>
              <a:t>Zmniejsza ilość pisania</a:t>
            </a:r>
          </a:p>
          <a:p>
            <a:pPr lvl="1">
              <a:lnSpc>
                <a:spcPct val="90000"/>
              </a:lnSpc>
            </a:pPr>
            <a:r>
              <a:rPr lang="pl-PL" smtClean="0"/>
              <a:t>Podpowiada możliwe wybory</a:t>
            </a:r>
          </a:p>
          <a:p>
            <a:pPr>
              <a:lnSpc>
                <a:spcPct val="90000"/>
              </a:lnSpc>
            </a:pPr>
            <a:r>
              <a:rPr lang="pl-PL" smtClean="0"/>
              <a:t>Wady:</a:t>
            </a:r>
          </a:p>
          <a:p>
            <a:pPr lvl="1">
              <a:lnSpc>
                <a:spcPct val="90000"/>
              </a:lnSpc>
            </a:pPr>
            <a:r>
              <a:rPr lang="pl-PL" smtClean="0"/>
              <a:t>Zbyt powolny dla doświadczonych użytkowników</a:t>
            </a:r>
          </a:p>
          <a:p>
            <a:pPr lvl="1">
              <a:lnSpc>
                <a:spcPct val="90000"/>
              </a:lnSpc>
            </a:pPr>
            <a:r>
              <a:rPr lang="pl-PL" smtClean="0"/>
              <a:t>Czasem zbyt dużo opcji menu</a:t>
            </a:r>
          </a:p>
          <a:p>
            <a:pPr>
              <a:lnSpc>
                <a:spcPct val="90000"/>
              </a:lnSpc>
            </a:pPr>
            <a:r>
              <a:rPr lang="pl-PL" smtClean="0"/>
              <a:t>Zastosowania:</a:t>
            </a:r>
          </a:p>
          <a:p>
            <a:pPr lvl="1">
              <a:lnSpc>
                <a:spcPct val="90000"/>
              </a:lnSpc>
            </a:pPr>
            <a:r>
              <a:rPr lang="pl-PL" smtClean="0"/>
              <a:t>Większość systemów </a:t>
            </a:r>
            <a:endParaRPr lang="en-US" smtClean="0"/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Wypełnianie formularza</a:t>
            </a:r>
            <a:endParaRPr lang="en-US" smtClean="0"/>
          </a:p>
        </p:txBody>
      </p:sp>
      <p:sp>
        <p:nvSpPr>
          <p:cNvPr id="2621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mtClean="0"/>
              <a:t>Zalety</a:t>
            </a:r>
          </a:p>
          <a:p>
            <a:pPr lvl="1"/>
            <a:r>
              <a:rPr lang="pl-PL" smtClean="0"/>
              <a:t>Proste i intuicyjne</a:t>
            </a:r>
          </a:p>
          <a:p>
            <a:pPr lvl="1"/>
            <a:r>
              <a:rPr lang="pl-PL" smtClean="0"/>
              <a:t>Łatwe do nauczenia</a:t>
            </a:r>
          </a:p>
          <a:p>
            <a:r>
              <a:rPr lang="pl-PL" smtClean="0"/>
              <a:t>Wady</a:t>
            </a:r>
          </a:p>
          <a:p>
            <a:pPr lvl="1"/>
            <a:r>
              <a:rPr lang="pl-PL" smtClean="0"/>
              <a:t>Możliwość wprowadzenia błędów (kawały)</a:t>
            </a:r>
          </a:p>
          <a:p>
            <a:pPr lvl="1"/>
            <a:r>
              <a:rPr lang="pl-PL" smtClean="0"/>
              <a:t>Zajmuje duży obszar</a:t>
            </a:r>
          </a:p>
          <a:p>
            <a:r>
              <a:rPr lang="pl-PL" smtClean="0"/>
              <a:t>Zastosowanie</a:t>
            </a:r>
          </a:p>
          <a:p>
            <a:pPr lvl="1"/>
            <a:r>
              <a:rPr lang="pl-PL" smtClean="0"/>
              <a:t>Większość systemów (np. rejestracja)</a:t>
            </a:r>
            <a:endParaRPr lang="en-US" smtClean="0"/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Język naturalny</a:t>
            </a:r>
            <a:endParaRPr lang="en-US" smtClean="0"/>
          </a:p>
        </p:txBody>
      </p:sp>
      <p:sp>
        <p:nvSpPr>
          <p:cNvPr id="2631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mtClean="0"/>
              <a:t>Zalety:</a:t>
            </a:r>
          </a:p>
          <a:p>
            <a:pPr lvl="1"/>
            <a:r>
              <a:rPr lang="pl-PL" smtClean="0"/>
              <a:t>Zrozumiały dla wszystkich</a:t>
            </a:r>
          </a:p>
          <a:p>
            <a:r>
              <a:rPr lang="pl-PL" smtClean="0"/>
              <a:t>Wady:</a:t>
            </a:r>
          </a:p>
          <a:p>
            <a:pPr lvl="1"/>
            <a:r>
              <a:rPr lang="pl-PL" smtClean="0"/>
              <a:t>Trudność implementacji</a:t>
            </a:r>
          </a:p>
          <a:p>
            <a:pPr lvl="1"/>
            <a:r>
              <a:rPr lang="pl-PL" smtClean="0"/>
              <a:t>Duża zawodność</a:t>
            </a:r>
          </a:p>
          <a:p>
            <a:r>
              <a:rPr lang="pl-PL" smtClean="0"/>
              <a:t>Zastosowania:</a:t>
            </a:r>
          </a:p>
          <a:p>
            <a:pPr lvl="1"/>
            <a:r>
              <a:rPr lang="pl-PL" smtClean="0"/>
              <a:t>Rozpoznawanie mowy ( telefony komórkowe)</a:t>
            </a:r>
            <a:endParaRPr lang="en-US" smtClean="0"/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90840" tIns="44623" rIns="90840" bIns="44623" anchor="b"/>
          <a:lstStyle/>
          <a:p>
            <a:r>
              <a:rPr lang="pl-PL" smtClean="0"/>
              <a:t>Różne interfejsy użytkownika</a:t>
            </a:r>
            <a:endParaRPr lang="en-GB" smtClean="0"/>
          </a:p>
        </p:txBody>
      </p:sp>
      <p:sp>
        <p:nvSpPr>
          <p:cNvPr id="188419" name="Rectangle 3"/>
          <p:cNvSpPr>
            <a:spLocks noChangeArrowheads="1"/>
          </p:cNvSpPr>
          <p:nvPr/>
        </p:nvSpPr>
        <p:spPr bwMode="auto">
          <a:xfrm>
            <a:off x="304800" y="5562600"/>
            <a:ext cx="8305800" cy="91440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pl-PL" sz="2000">
                <a:latin typeface="Times" charset="0"/>
              </a:rPr>
              <a:t>System operacyjny</a:t>
            </a:r>
            <a:endParaRPr lang="en-GB" sz="2000">
              <a:latin typeface="Times" charset="0"/>
            </a:endParaRPr>
          </a:p>
        </p:txBody>
      </p:sp>
      <p:sp>
        <p:nvSpPr>
          <p:cNvPr id="188420" name="Rectangle 4"/>
          <p:cNvSpPr>
            <a:spLocks noChangeArrowheads="1"/>
          </p:cNvSpPr>
          <p:nvPr/>
        </p:nvSpPr>
        <p:spPr bwMode="auto">
          <a:xfrm>
            <a:off x="838200" y="1752600"/>
            <a:ext cx="1905000" cy="91440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pl-PL" sz="2000">
                <a:latin typeface="Times" charset="0"/>
              </a:rPr>
              <a:t>Graficzny interfejs</a:t>
            </a:r>
          </a:p>
          <a:p>
            <a:pPr algn="ctr" eaLnBrk="0" hangingPunct="0"/>
            <a:r>
              <a:rPr lang="pl-PL" sz="2000">
                <a:latin typeface="Times" charset="0"/>
              </a:rPr>
              <a:t>użytkownika</a:t>
            </a:r>
            <a:endParaRPr lang="en-GB" sz="2000">
              <a:latin typeface="Times" charset="0"/>
            </a:endParaRPr>
          </a:p>
        </p:txBody>
      </p:sp>
      <p:sp>
        <p:nvSpPr>
          <p:cNvPr id="188421" name="Rectangle 5"/>
          <p:cNvSpPr>
            <a:spLocks noChangeArrowheads="1"/>
          </p:cNvSpPr>
          <p:nvPr/>
        </p:nvSpPr>
        <p:spPr bwMode="auto">
          <a:xfrm>
            <a:off x="6019800" y="1752600"/>
            <a:ext cx="1905000" cy="91440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pl-PL" sz="2000">
                <a:latin typeface="Times" charset="0"/>
              </a:rPr>
              <a:t>Interfejs języka</a:t>
            </a:r>
          </a:p>
          <a:p>
            <a:pPr algn="ctr" eaLnBrk="0" hangingPunct="0"/>
            <a:r>
              <a:rPr lang="pl-PL" sz="2000">
                <a:latin typeface="Times" charset="0"/>
              </a:rPr>
              <a:t>poleceń</a:t>
            </a:r>
            <a:endParaRPr lang="en-GB" sz="2000">
              <a:latin typeface="Times" charset="0"/>
            </a:endParaRPr>
          </a:p>
        </p:txBody>
      </p:sp>
      <p:sp>
        <p:nvSpPr>
          <p:cNvPr id="188422" name="AutoShape 6"/>
          <p:cNvSpPr>
            <a:spLocks noChangeArrowheads="1"/>
          </p:cNvSpPr>
          <p:nvPr/>
        </p:nvSpPr>
        <p:spPr bwMode="auto">
          <a:xfrm>
            <a:off x="914400" y="3733800"/>
            <a:ext cx="1676400" cy="6096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pl-PL" sz="2000">
                <a:latin typeface="Times" charset="0"/>
              </a:rPr>
              <a:t>Menedżer GUI</a:t>
            </a:r>
            <a:endParaRPr lang="en-GB" sz="2000">
              <a:latin typeface="Times" charset="0"/>
            </a:endParaRPr>
          </a:p>
        </p:txBody>
      </p:sp>
      <p:sp>
        <p:nvSpPr>
          <p:cNvPr id="188423" name="AutoShape 7"/>
          <p:cNvSpPr>
            <a:spLocks noChangeArrowheads="1"/>
          </p:cNvSpPr>
          <p:nvPr/>
        </p:nvSpPr>
        <p:spPr bwMode="auto">
          <a:xfrm>
            <a:off x="6019800" y="3657600"/>
            <a:ext cx="1981200" cy="10668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pl-PL" sz="2000">
                <a:latin typeface="Times" charset="0"/>
              </a:rPr>
              <a:t>Interpreter</a:t>
            </a:r>
          </a:p>
          <a:p>
            <a:pPr algn="ctr" eaLnBrk="0" hangingPunct="0"/>
            <a:r>
              <a:rPr lang="pl-PL" sz="2000">
                <a:latin typeface="Times" charset="0"/>
              </a:rPr>
              <a:t>języka</a:t>
            </a:r>
          </a:p>
          <a:p>
            <a:pPr algn="ctr" eaLnBrk="0" hangingPunct="0"/>
            <a:r>
              <a:rPr lang="pl-PL" sz="2000">
                <a:latin typeface="Times" charset="0"/>
              </a:rPr>
              <a:t>poleceń</a:t>
            </a:r>
            <a:endParaRPr lang="en-GB" sz="2000">
              <a:latin typeface="Times" charset="0"/>
            </a:endParaRPr>
          </a:p>
        </p:txBody>
      </p:sp>
      <p:sp>
        <p:nvSpPr>
          <p:cNvPr id="188424" name="Line 8"/>
          <p:cNvSpPr>
            <a:spLocks noChangeShapeType="1"/>
          </p:cNvSpPr>
          <p:nvPr/>
        </p:nvSpPr>
        <p:spPr bwMode="auto">
          <a:xfrm>
            <a:off x="1676400" y="26670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88425" name="Line 9"/>
          <p:cNvSpPr>
            <a:spLocks noChangeShapeType="1"/>
          </p:cNvSpPr>
          <p:nvPr/>
        </p:nvSpPr>
        <p:spPr bwMode="auto">
          <a:xfrm>
            <a:off x="1676400" y="43434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88426" name="Line 10"/>
          <p:cNvSpPr>
            <a:spLocks noChangeShapeType="1"/>
          </p:cNvSpPr>
          <p:nvPr/>
        </p:nvSpPr>
        <p:spPr bwMode="auto">
          <a:xfrm flipV="1">
            <a:off x="6934200" y="2667000"/>
            <a:ext cx="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88427" name="Line 11"/>
          <p:cNvSpPr>
            <a:spLocks noChangeShapeType="1"/>
          </p:cNvSpPr>
          <p:nvPr/>
        </p:nvSpPr>
        <p:spPr bwMode="auto">
          <a:xfrm>
            <a:off x="6934200" y="472440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ransition/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Prezentacja informacji</a:t>
            </a:r>
            <a:endParaRPr lang="en-GB" smtClean="0"/>
          </a:p>
        </p:txBody>
      </p:sp>
      <p:sp>
        <p:nvSpPr>
          <p:cNvPr id="1904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pl-PL" u="none" smtClean="0">
                <a:latin typeface="Baskerville Old Face" pitchFamily="18" charset="0"/>
              </a:rPr>
              <a:t>Wszystkie systemy interakcyjne muszą zapewniać sposoby przedstawiania informacji użytkownikom.</a:t>
            </a:r>
          </a:p>
          <a:p>
            <a:pPr algn="just">
              <a:lnSpc>
                <a:spcPct val="90000"/>
              </a:lnSpc>
            </a:pPr>
            <a:r>
              <a:rPr lang="pl-PL" u="none" smtClean="0">
                <a:latin typeface="Baskerville Old Face" pitchFamily="18" charset="0"/>
              </a:rPr>
              <a:t>Prezentacja informacji może być po prostu bezpośrednim uwidocznieniem danych wejściowych (np. tekstu w procesorze tekstu) lub mieć formę graficzną.</a:t>
            </a:r>
          </a:p>
          <a:p>
            <a:pPr algn="just">
              <a:lnSpc>
                <a:spcPct val="90000"/>
              </a:lnSpc>
            </a:pPr>
            <a:r>
              <a:rPr lang="pl-PL" u="none" smtClean="0">
                <a:latin typeface="Baskerville Old Face" pitchFamily="18" charset="0"/>
              </a:rPr>
              <a:t>Dobrą praktyką programistyczną jest oddzielenie oprogramowania do prezentacji informacji od samej informacji.</a:t>
            </a:r>
            <a:endParaRPr lang="en-GB" u="none" smtClean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90840" tIns="44623" rIns="90840" bIns="44623" anchor="b"/>
          <a:lstStyle/>
          <a:p>
            <a:r>
              <a:rPr lang="pl-PL" smtClean="0"/>
              <a:t>Prezentacja informacji</a:t>
            </a:r>
            <a:endParaRPr lang="en-GB" smtClean="0"/>
          </a:p>
        </p:txBody>
      </p:sp>
      <p:sp>
        <p:nvSpPr>
          <p:cNvPr id="191491" name="Rectangle 3"/>
          <p:cNvSpPr>
            <a:spLocks noChangeArrowheads="1"/>
          </p:cNvSpPr>
          <p:nvPr/>
        </p:nvSpPr>
        <p:spPr bwMode="auto">
          <a:xfrm>
            <a:off x="198438" y="2128838"/>
            <a:ext cx="8639175" cy="3135312"/>
          </a:xfrm>
          <a:prstGeom prst="rect">
            <a:avLst/>
          </a:prstGeom>
          <a:noFill/>
          <a:ln w="0">
            <a:solidFill>
              <a:srgbClr val="FFFFFE"/>
            </a:solidFill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492" name="Rectangle 4"/>
          <p:cNvSpPr>
            <a:spLocks noChangeArrowheads="1"/>
          </p:cNvSpPr>
          <p:nvPr/>
        </p:nvSpPr>
        <p:spPr bwMode="auto">
          <a:xfrm>
            <a:off x="384175" y="3182938"/>
            <a:ext cx="1960563" cy="658812"/>
          </a:xfrm>
          <a:prstGeom prst="rect">
            <a:avLst/>
          </a:prstGeom>
          <a:solidFill>
            <a:srgbClr val="6E7A6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493" name="Rectangle 5"/>
          <p:cNvSpPr>
            <a:spLocks noChangeArrowheads="1"/>
          </p:cNvSpPr>
          <p:nvPr/>
        </p:nvSpPr>
        <p:spPr bwMode="auto">
          <a:xfrm>
            <a:off x="3087688" y="3182938"/>
            <a:ext cx="1933575" cy="658812"/>
          </a:xfrm>
          <a:prstGeom prst="rect">
            <a:avLst/>
          </a:prstGeom>
          <a:solidFill>
            <a:srgbClr val="6E7A6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494" name="AutoShape 6"/>
          <p:cNvSpPr>
            <a:spLocks noChangeArrowheads="1"/>
          </p:cNvSpPr>
          <p:nvPr/>
        </p:nvSpPr>
        <p:spPr bwMode="auto">
          <a:xfrm>
            <a:off x="5895975" y="2155825"/>
            <a:ext cx="2914650" cy="2370138"/>
          </a:xfrm>
          <a:prstGeom prst="roundRect">
            <a:avLst>
              <a:gd name="adj" fmla="val 12222"/>
            </a:avLst>
          </a:prstGeom>
          <a:solidFill>
            <a:srgbClr val="D8E7F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495" name="AutoShape 7"/>
          <p:cNvSpPr>
            <a:spLocks noChangeArrowheads="1"/>
          </p:cNvSpPr>
          <p:nvPr/>
        </p:nvSpPr>
        <p:spPr bwMode="auto">
          <a:xfrm>
            <a:off x="5908675" y="2168525"/>
            <a:ext cx="2916238" cy="2371725"/>
          </a:xfrm>
          <a:prstGeom prst="roundRect">
            <a:avLst>
              <a:gd name="adj" fmla="val 12088"/>
            </a:avLst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496" name="Freeform 8"/>
          <p:cNvSpPr>
            <a:spLocks/>
          </p:cNvSpPr>
          <p:nvPr/>
        </p:nvSpPr>
        <p:spPr bwMode="auto">
          <a:xfrm>
            <a:off x="5764213" y="3683000"/>
            <a:ext cx="369887" cy="158750"/>
          </a:xfrm>
          <a:custGeom>
            <a:avLst/>
            <a:gdLst/>
            <a:ahLst/>
            <a:cxnLst>
              <a:cxn ang="0">
                <a:pos x="66" y="50"/>
              </a:cxn>
              <a:cxn ang="0">
                <a:pos x="33" y="0"/>
              </a:cxn>
              <a:cxn ang="0">
                <a:pos x="233" y="100"/>
              </a:cxn>
              <a:cxn ang="0">
                <a:pos x="50" y="83"/>
              </a:cxn>
              <a:cxn ang="0">
                <a:pos x="0" y="83"/>
              </a:cxn>
              <a:cxn ang="0">
                <a:pos x="66" y="50"/>
              </a:cxn>
            </a:cxnLst>
            <a:rect l="0" t="0" r="r" b="b"/>
            <a:pathLst>
              <a:path w="233" h="100">
                <a:moveTo>
                  <a:pt x="66" y="50"/>
                </a:moveTo>
                <a:lnTo>
                  <a:pt x="33" y="0"/>
                </a:lnTo>
                <a:lnTo>
                  <a:pt x="233" y="100"/>
                </a:lnTo>
                <a:lnTo>
                  <a:pt x="50" y="83"/>
                </a:lnTo>
                <a:lnTo>
                  <a:pt x="0" y="83"/>
                </a:lnTo>
                <a:lnTo>
                  <a:pt x="66" y="50"/>
                </a:lnTo>
                <a:close/>
              </a:path>
            </a:pathLst>
          </a:custGeom>
          <a:solidFill>
            <a:srgbClr val="000000"/>
          </a:solidFill>
          <a:ln w="269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497" name="Line 9"/>
          <p:cNvSpPr>
            <a:spLocks noChangeShapeType="1"/>
          </p:cNvSpPr>
          <p:nvPr/>
        </p:nvSpPr>
        <p:spPr bwMode="auto">
          <a:xfrm flipH="1" flipV="1">
            <a:off x="4624388" y="3367088"/>
            <a:ext cx="1323975" cy="422275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498" name="Freeform 10"/>
          <p:cNvSpPr>
            <a:spLocks/>
          </p:cNvSpPr>
          <p:nvPr/>
        </p:nvSpPr>
        <p:spPr bwMode="auto">
          <a:xfrm>
            <a:off x="5764213" y="2840038"/>
            <a:ext cx="369887" cy="211137"/>
          </a:xfrm>
          <a:custGeom>
            <a:avLst/>
            <a:gdLst/>
            <a:ahLst/>
            <a:cxnLst>
              <a:cxn ang="0">
                <a:pos x="66" y="66"/>
              </a:cxn>
              <a:cxn ang="0">
                <a:pos x="33" y="133"/>
              </a:cxn>
              <a:cxn ang="0">
                <a:pos x="233" y="0"/>
              </a:cxn>
              <a:cxn ang="0">
                <a:pos x="50" y="33"/>
              </a:cxn>
              <a:cxn ang="0">
                <a:pos x="0" y="17"/>
              </a:cxn>
              <a:cxn ang="0">
                <a:pos x="66" y="66"/>
              </a:cxn>
            </a:cxnLst>
            <a:rect l="0" t="0" r="r" b="b"/>
            <a:pathLst>
              <a:path w="233" h="133">
                <a:moveTo>
                  <a:pt x="66" y="66"/>
                </a:moveTo>
                <a:lnTo>
                  <a:pt x="33" y="133"/>
                </a:lnTo>
                <a:lnTo>
                  <a:pt x="233" y="0"/>
                </a:lnTo>
                <a:lnTo>
                  <a:pt x="50" y="33"/>
                </a:lnTo>
                <a:lnTo>
                  <a:pt x="0" y="17"/>
                </a:lnTo>
                <a:lnTo>
                  <a:pt x="66" y="66"/>
                </a:lnTo>
                <a:close/>
              </a:path>
            </a:pathLst>
          </a:custGeom>
          <a:solidFill>
            <a:srgbClr val="000000"/>
          </a:solidFill>
          <a:ln w="269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499" name="Line 11"/>
          <p:cNvSpPr>
            <a:spLocks noChangeShapeType="1"/>
          </p:cNvSpPr>
          <p:nvPr/>
        </p:nvSpPr>
        <p:spPr bwMode="auto">
          <a:xfrm flipH="1">
            <a:off x="4624388" y="2919413"/>
            <a:ext cx="1323975" cy="447675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00" name="Oval 12"/>
          <p:cNvSpPr>
            <a:spLocks noChangeArrowheads="1"/>
          </p:cNvSpPr>
          <p:nvPr/>
        </p:nvSpPr>
        <p:spPr bwMode="auto">
          <a:xfrm>
            <a:off x="171450" y="2339975"/>
            <a:ext cx="2066925" cy="2028825"/>
          </a:xfrm>
          <a:prstGeom prst="ellipse">
            <a:avLst/>
          </a:prstGeom>
          <a:solidFill>
            <a:srgbClr val="D3E2C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01" name="Oval 13"/>
          <p:cNvSpPr>
            <a:spLocks noChangeArrowheads="1"/>
          </p:cNvSpPr>
          <p:nvPr/>
        </p:nvSpPr>
        <p:spPr bwMode="auto">
          <a:xfrm>
            <a:off x="225425" y="2392363"/>
            <a:ext cx="1960563" cy="1924050"/>
          </a:xfrm>
          <a:prstGeom prst="ellipse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02" name="Oval 14"/>
          <p:cNvSpPr>
            <a:spLocks noChangeArrowheads="1"/>
          </p:cNvSpPr>
          <p:nvPr/>
        </p:nvSpPr>
        <p:spPr bwMode="auto">
          <a:xfrm>
            <a:off x="277813" y="2444750"/>
            <a:ext cx="1855787" cy="1817688"/>
          </a:xfrm>
          <a:prstGeom prst="ellipse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pl-PL">
              <a:latin typeface="Times" charset="0"/>
            </a:endParaRPr>
          </a:p>
        </p:txBody>
      </p:sp>
      <p:sp>
        <p:nvSpPr>
          <p:cNvPr id="191503" name="Oval 15"/>
          <p:cNvSpPr>
            <a:spLocks noChangeArrowheads="1"/>
          </p:cNvSpPr>
          <p:nvPr/>
        </p:nvSpPr>
        <p:spPr bwMode="auto">
          <a:xfrm>
            <a:off x="330200" y="2497138"/>
            <a:ext cx="1749425" cy="1687512"/>
          </a:xfrm>
          <a:prstGeom prst="ellipse">
            <a:avLst/>
          </a:prstGeom>
          <a:blipFill dpi="0" rotWithShape="0">
            <a:blip r:embed="rId5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04" name="Oval 16"/>
          <p:cNvSpPr>
            <a:spLocks noChangeArrowheads="1"/>
          </p:cNvSpPr>
          <p:nvPr/>
        </p:nvSpPr>
        <p:spPr bwMode="auto">
          <a:xfrm>
            <a:off x="384175" y="2551113"/>
            <a:ext cx="1643063" cy="1579562"/>
          </a:xfrm>
          <a:prstGeom prst="ellipse">
            <a:avLst/>
          </a:prstGeom>
          <a:blipFill dpi="0" rotWithShape="0">
            <a:blip r:embed="rId6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pl-PL">
              <a:latin typeface="Times" charset="0"/>
            </a:endParaRPr>
          </a:p>
        </p:txBody>
      </p:sp>
      <p:sp>
        <p:nvSpPr>
          <p:cNvPr id="191505" name="Oval 17"/>
          <p:cNvSpPr>
            <a:spLocks noChangeArrowheads="1"/>
          </p:cNvSpPr>
          <p:nvPr/>
        </p:nvSpPr>
        <p:spPr bwMode="auto">
          <a:xfrm>
            <a:off x="436563" y="2603500"/>
            <a:ext cx="1536700" cy="1474788"/>
          </a:xfrm>
          <a:prstGeom prst="ellipse">
            <a:avLst/>
          </a:prstGeom>
          <a:blipFill dpi="0" rotWithShape="0">
            <a:blip r:embed="rId7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06" name="Oval 18"/>
          <p:cNvSpPr>
            <a:spLocks noChangeArrowheads="1"/>
          </p:cNvSpPr>
          <p:nvPr/>
        </p:nvSpPr>
        <p:spPr bwMode="auto">
          <a:xfrm>
            <a:off x="490538" y="2655888"/>
            <a:ext cx="1430337" cy="1370012"/>
          </a:xfrm>
          <a:prstGeom prst="ellipse">
            <a:avLst/>
          </a:prstGeom>
          <a:blipFill dpi="0" rotWithShape="0">
            <a:blip r:embed="rId8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07" name="Oval 19"/>
          <p:cNvSpPr>
            <a:spLocks noChangeArrowheads="1"/>
          </p:cNvSpPr>
          <p:nvPr/>
        </p:nvSpPr>
        <p:spPr bwMode="auto">
          <a:xfrm>
            <a:off x="542925" y="2708275"/>
            <a:ext cx="1298575" cy="1265238"/>
          </a:xfrm>
          <a:prstGeom prst="ellipse">
            <a:avLst/>
          </a:prstGeom>
          <a:blipFill dpi="0" rotWithShape="0">
            <a:blip r:embed="rId9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08" name="Oval 20"/>
          <p:cNvSpPr>
            <a:spLocks noChangeArrowheads="1"/>
          </p:cNvSpPr>
          <p:nvPr/>
        </p:nvSpPr>
        <p:spPr bwMode="auto">
          <a:xfrm>
            <a:off x="595313" y="2760663"/>
            <a:ext cx="1193800" cy="1160462"/>
          </a:xfrm>
          <a:prstGeom prst="ellipse">
            <a:avLst/>
          </a:prstGeom>
          <a:blipFill dpi="0" rotWithShape="0">
            <a:blip r:embed="rId10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09" name="Oval 21"/>
          <p:cNvSpPr>
            <a:spLocks noChangeArrowheads="1"/>
          </p:cNvSpPr>
          <p:nvPr/>
        </p:nvSpPr>
        <p:spPr bwMode="auto">
          <a:xfrm>
            <a:off x="649288" y="2814638"/>
            <a:ext cx="1085850" cy="1052512"/>
          </a:xfrm>
          <a:prstGeom prst="ellipse">
            <a:avLst/>
          </a:prstGeom>
          <a:blipFill dpi="0" rotWithShape="0">
            <a:blip r:embed="rId11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10" name="Oval 22"/>
          <p:cNvSpPr>
            <a:spLocks noChangeArrowheads="1"/>
          </p:cNvSpPr>
          <p:nvPr/>
        </p:nvSpPr>
        <p:spPr bwMode="auto">
          <a:xfrm>
            <a:off x="701675" y="2867025"/>
            <a:ext cx="981075" cy="947738"/>
          </a:xfrm>
          <a:prstGeom prst="ellipse">
            <a:avLst/>
          </a:prstGeom>
          <a:blipFill dpi="0" rotWithShape="0">
            <a:blip r:embed="rId1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11" name="Oval 23"/>
          <p:cNvSpPr>
            <a:spLocks noChangeArrowheads="1"/>
          </p:cNvSpPr>
          <p:nvPr/>
        </p:nvSpPr>
        <p:spPr bwMode="auto">
          <a:xfrm>
            <a:off x="755650" y="2919413"/>
            <a:ext cx="873125" cy="842962"/>
          </a:xfrm>
          <a:prstGeom prst="ellipse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12" name="Oval 24"/>
          <p:cNvSpPr>
            <a:spLocks noChangeArrowheads="1"/>
          </p:cNvSpPr>
          <p:nvPr/>
        </p:nvSpPr>
        <p:spPr bwMode="auto">
          <a:xfrm>
            <a:off x="808038" y="2971800"/>
            <a:ext cx="768350" cy="738188"/>
          </a:xfrm>
          <a:prstGeom prst="ellipse">
            <a:avLst/>
          </a:prstGeom>
          <a:blipFill dpi="0" rotWithShape="0">
            <a:blip r:embed="rId1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13" name="Oval 25"/>
          <p:cNvSpPr>
            <a:spLocks noChangeArrowheads="1"/>
          </p:cNvSpPr>
          <p:nvPr/>
        </p:nvSpPr>
        <p:spPr bwMode="auto">
          <a:xfrm>
            <a:off x="887413" y="3024188"/>
            <a:ext cx="636587" cy="658812"/>
          </a:xfrm>
          <a:prstGeom prst="ellipse">
            <a:avLst/>
          </a:prstGeom>
          <a:blipFill dpi="0" rotWithShape="0">
            <a:blip r:embed="rId15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14" name="Oval 26"/>
          <p:cNvSpPr>
            <a:spLocks noChangeArrowheads="1"/>
          </p:cNvSpPr>
          <p:nvPr/>
        </p:nvSpPr>
        <p:spPr bwMode="auto">
          <a:xfrm>
            <a:off x="939800" y="3076575"/>
            <a:ext cx="530225" cy="554038"/>
          </a:xfrm>
          <a:prstGeom prst="ellipse">
            <a:avLst/>
          </a:prstGeom>
          <a:blipFill dpi="0" rotWithShape="0">
            <a:blip r:embed="rId16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15" name="Oval 27"/>
          <p:cNvSpPr>
            <a:spLocks noChangeArrowheads="1"/>
          </p:cNvSpPr>
          <p:nvPr/>
        </p:nvSpPr>
        <p:spPr bwMode="auto">
          <a:xfrm>
            <a:off x="993775" y="3130550"/>
            <a:ext cx="423863" cy="447675"/>
          </a:xfrm>
          <a:prstGeom prst="ellipse">
            <a:avLst/>
          </a:prstGeom>
          <a:blipFill dpi="0" rotWithShape="0">
            <a:blip r:embed="rId17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16" name="Oval 28"/>
          <p:cNvSpPr>
            <a:spLocks noChangeArrowheads="1"/>
          </p:cNvSpPr>
          <p:nvPr/>
        </p:nvSpPr>
        <p:spPr bwMode="auto">
          <a:xfrm>
            <a:off x="1046163" y="3208338"/>
            <a:ext cx="319087" cy="317500"/>
          </a:xfrm>
          <a:prstGeom prst="ellipse">
            <a:avLst/>
          </a:prstGeom>
          <a:blipFill dpi="0" rotWithShape="0">
            <a:blip r:embed="rId18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17" name="Oval 29"/>
          <p:cNvSpPr>
            <a:spLocks noChangeArrowheads="1"/>
          </p:cNvSpPr>
          <p:nvPr/>
        </p:nvSpPr>
        <p:spPr bwMode="auto">
          <a:xfrm>
            <a:off x="1100138" y="3262313"/>
            <a:ext cx="211137" cy="209550"/>
          </a:xfrm>
          <a:prstGeom prst="ellipse">
            <a:avLst/>
          </a:prstGeom>
          <a:blipFill dpi="0" rotWithShape="0">
            <a:blip r:embed="rId19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18" name="Oval 30"/>
          <p:cNvSpPr>
            <a:spLocks noChangeArrowheads="1"/>
          </p:cNvSpPr>
          <p:nvPr/>
        </p:nvSpPr>
        <p:spPr bwMode="auto">
          <a:xfrm>
            <a:off x="1152525" y="3314700"/>
            <a:ext cx="106363" cy="104775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19" name="Rectangle 31"/>
          <p:cNvSpPr>
            <a:spLocks noChangeArrowheads="1"/>
          </p:cNvSpPr>
          <p:nvPr/>
        </p:nvSpPr>
        <p:spPr bwMode="auto">
          <a:xfrm>
            <a:off x="238125" y="3036888"/>
            <a:ext cx="1962150" cy="660400"/>
          </a:xfrm>
          <a:prstGeom prst="rect">
            <a:avLst/>
          </a:prstGeom>
          <a:noFill/>
          <a:ln w="269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20" name="Freeform 32"/>
          <p:cNvSpPr>
            <a:spLocks/>
          </p:cNvSpPr>
          <p:nvPr/>
        </p:nvSpPr>
        <p:spPr bwMode="auto">
          <a:xfrm>
            <a:off x="2582863" y="3262313"/>
            <a:ext cx="344487" cy="184150"/>
          </a:xfrm>
          <a:custGeom>
            <a:avLst/>
            <a:gdLst/>
            <a:ahLst/>
            <a:cxnLst>
              <a:cxn ang="0">
                <a:pos x="50" y="66"/>
              </a:cxn>
              <a:cxn ang="0">
                <a:pos x="0" y="0"/>
              </a:cxn>
              <a:cxn ang="0">
                <a:pos x="217" y="66"/>
              </a:cxn>
              <a:cxn ang="0">
                <a:pos x="0" y="116"/>
              </a:cxn>
              <a:cxn ang="0">
                <a:pos x="50" y="66"/>
              </a:cxn>
            </a:cxnLst>
            <a:rect l="0" t="0" r="r" b="b"/>
            <a:pathLst>
              <a:path w="217" h="116">
                <a:moveTo>
                  <a:pt x="50" y="66"/>
                </a:moveTo>
                <a:lnTo>
                  <a:pt x="0" y="0"/>
                </a:lnTo>
                <a:lnTo>
                  <a:pt x="217" y="66"/>
                </a:lnTo>
                <a:lnTo>
                  <a:pt x="0" y="116"/>
                </a:lnTo>
                <a:lnTo>
                  <a:pt x="50" y="66"/>
                </a:lnTo>
                <a:close/>
              </a:path>
            </a:pathLst>
          </a:custGeom>
          <a:solidFill>
            <a:srgbClr val="000000"/>
          </a:solidFill>
          <a:ln w="269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21" name="Rectangle 33"/>
          <p:cNvSpPr>
            <a:spLocks noChangeArrowheads="1"/>
          </p:cNvSpPr>
          <p:nvPr/>
        </p:nvSpPr>
        <p:spPr bwMode="auto">
          <a:xfrm>
            <a:off x="808038" y="3287713"/>
            <a:ext cx="158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1900">
                <a:solidFill>
                  <a:srgbClr val="000000"/>
                </a:solidFill>
                <a:latin typeface="Times" charset="0"/>
              </a:rPr>
              <a:t> </a:t>
            </a:r>
            <a:endParaRPr lang="en-GB">
              <a:latin typeface="Times" charset="0"/>
            </a:endParaRPr>
          </a:p>
        </p:txBody>
      </p:sp>
      <p:sp>
        <p:nvSpPr>
          <p:cNvPr id="191522" name="Oval 34"/>
          <p:cNvSpPr>
            <a:spLocks noChangeArrowheads="1"/>
          </p:cNvSpPr>
          <p:nvPr/>
        </p:nvSpPr>
        <p:spPr bwMode="auto">
          <a:xfrm>
            <a:off x="2874963" y="2339975"/>
            <a:ext cx="2039937" cy="2028825"/>
          </a:xfrm>
          <a:prstGeom prst="ellipse">
            <a:avLst/>
          </a:prstGeom>
          <a:solidFill>
            <a:srgbClr val="D3E2C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23" name="Oval 35"/>
          <p:cNvSpPr>
            <a:spLocks noChangeArrowheads="1"/>
          </p:cNvSpPr>
          <p:nvPr/>
        </p:nvSpPr>
        <p:spPr bwMode="auto">
          <a:xfrm>
            <a:off x="2927350" y="2392363"/>
            <a:ext cx="1935163" cy="1924050"/>
          </a:xfrm>
          <a:prstGeom prst="ellipse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24" name="Oval 36"/>
          <p:cNvSpPr>
            <a:spLocks noChangeArrowheads="1"/>
          </p:cNvSpPr>
          <p:nvPr/>
        </p:nvSpPr>
        <p:spPr bwMode="auto">
          <a:xfrm>
            <a:off x="2981325" y="2444750"/>
            <a:ext cx="1828800" cy="1817688"/>
          </a:xfrm>
          <a:prstGeom prst="ellipse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25" name="Oval 37"/>
          <p:cNvSpPr>
            <a:spLocks noChangeArrowheads="1"/>
          </p:cNvSpPr>
          <p:nvPr/>
        </p:nvSpPr>
        <p:spPr bwMode="auto">
          <a:xfrm>
            <a:off x="3033713" y="2497138"/>
            <a:ext cx="1722437" cy="1687512"/>
          </a:xfrm>
          <a:prstGeom prst="ellipse">
            <a:avLst/>
          </a:prstGeom>
          <a:blipFill dpi="0" rotWithShape="0">
            <a:blip r:embed="rId5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26" name="Oval 38"/>
          <p:cNvSpPr>
            <a:spLocks noChangeArrowheads="1"/>
          </p:cNvSpPr>
          <p:nvPr/>
        </p:nvSpPr>
        <p:spPr bwMode="auto">
          <a:xfrm>
            <a:off x="3087688" y="2551113"/>
            <a:ext cx="1616075" cy="1579562"/>
          </a:xfrm>
          <a:prstGeom prst="ellipse">
            <a:avLst/>
          </a:prstGeom>
          <a:blipFill dpi="0" rotWithShape="0">
            <a:blip r:embed="rId6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pl-PL">
              <a:latin typeface="Times" charset="0"/>
            </a:endParaRPr>
          </a:p>
        </p:txBody>
      </p:sp>
      <p:sp>
        <p:nvSpPr>
          <p:cNvPr id="191527" name="Oval 39"/>
          <p:cNvSpPr>
            <a:spLocks noChangeArrowheads="1"/>
          </p:cNvSpPr>
          <p:nvPr/>
        </p:nvSpPr>
        <p:spPr bwMode="auto">
          <a:xfrm>
            <a:off x="3140075" y="2603500"/>
            <a:ext cx="1509713" cy="1474788"/>
          </a:xfrm>
          <a:prstGeom prst="ellipse">
            <a:avLst/>
          </a:prstGeom>
          <a:blipFill dpi="0" rotWithShape="0">
            <a:blip r:embed="rId7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28" name="Oval 40"/>
          <p:cNvSpPr>
            <a:spLocks noChangeArrowheads="1"/>
          </p:cNvSpPr>
          <p:nvPr/>
        </p:nvSpPr>
        <p:spPr bwMode="auto">
          <a:xfrm>
            <a:off x="3192463" y="2655888"/>
            <a:ext cx="1404937" cy="1370012"/>
          </a:xfrm>
          <a:prstGeom prst="ellipse">
            <a:avLst/>
          </a:prstGeom>
          <a:blipFill dpi="0" rotWithShape="0">
            <a:blip r:embed="rId8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29" name="Oval 41"/>
          <p:cNvSpPr>
            <a:spLocks noChangeArrowheads="1"/>
          </p:cNvSpPr>
          <p:nvPr/>
        </p:nvSpPr>
        <p:spPr bwMode="auto">
          <a:xfrm>
            <a:off x="3246438" y="2708275"/>
            <a:ext cx="1298575" cy="1265238"/>
          </a:xfrm>
          <a:prstGeom prst="ellipse">
            <a:avLst/>
          </a:prstGeom>
          <a:blipFill dpi="0" rotWithShape="0">
            <a:blip r:embed="rId9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30" name="Oval 42"/>
          <p:cNvSpPr>
            <a:spLocks noChangeArrowheads="1"/>
          </p:cNvSpPr>
          <p:nvPr/>
        </p:nvSpPr>
        <p:spPr bwMode="auto">
          <a:xfrm>
            <a:off x="3298825" y="2760663"/>
            <a:ext cx="1192213" cy="1160462"/>
          </a:xfrm>
          <a:prstGeom prst="ellipse">
            <a:avLst/>
          </a:prstGeom>
          <a:blipFill dpi="0" rotWithShape="0">
            <a:blip r:embed="rId10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31" name="Oval 43"/>
          <p:cNvSpPr>
            <a:spLocks noChangeArrowheads="1"/>
          </p:cNvSpPr>
          <p:nvPr/>
        </p:nvSpPr>
        <p:spPr bwMode="auto">
          <a:xfrm>
            <a:off x="3351213" y="2814638"/>
            <a:ext cx="1087437" cy="1052512"/>
          </a:xfrm>
          <a:prstGeom prst="ellipse">
            <a:avLst/>
          </a:prstGeom>
          <a:blipFill dpi="0" rotWithShape="0">
            <a:blip r:embed="rId11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32" name="Oval 44"/>
          <p:cNvSpPr>
            <a:spLocks noChangeArrowheads="1"/>
          </p:cNvSpPr>
          <p:nvPr/>
        </p:nvSpPr>
        <p:spPr bwMode="auto">
          <a:xfrm>
            <a:off x="3405188" y="2867025"/>
            <a:ext cx="981075" cy="947738"/>
          </a:xfrm>
          <a:prstGeom prst="ellipse">
            <a:avLst/>
          </a:prstGeom>
          <a:blipFill dpi="0" rotWithShape="0">
            <a:blip r:embed="rId1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33" name="Oval 45"/>
          <p:cNvSpPr>
            <a:spLocks noChangeArrowheads="1"/>
          </p:cNvSpPr>
          <p:nvPr/>
        </p:nvSpPr>
        <p:spPr bwMode="auto">
          <a:xfrm>
            <a:off x="3457575" y="2919413"/>
            <a:ext cx="874713" cy="842962"/>
          </a:xfrm>
          <a:prstGeom prst="ellipse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34" name="Oval 46"/>
          <p:cNvSpPr>
            <a:spLocks noChangeArrowheads="1"/>
          </p:cNvSpPr>
          <p:nvPr/>
        </p:nvSpPr>
        <p:spPr bwMode="auto">
          <a:xfrm>
            <a:off x="3536950" y="2971800"/>
            <a:ext cx="742950" cy="738188"/>
          </a:xfrm>
          <a:prstGeom prst="ellipse">
            <a:avLst/>
          </a:prstGeom>
          <a:blipFill dpi="0" rotWithShape="0">
            <a:blip r:embed="rId1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35" name="Oval 47"/>
          <p:cNvSpPr>
            <a:spLocks noChangeArrowheads="1"/>
          </p:cNvSpPr>
          <p:nvPr/>
        </p:nvSpPr>
        <p:spPr bwMode="auto">
          <a:xfrm>
            <a:off x="3590925" y="3024188"/>
            <a:ext cx="635000" cy="658812"/>
          </a:xfrm>
          <a:prstGeom prst="ellipse">
            <a:avLst/>
          </a:prstGeom>
          <a:blipFill dpi="0" rotWithShape="0">
            <a:blip r:embed="rId15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36" name="Oval 48"/>
          <p:cNvSpPr>
            <a:spLocks noChangeArrowheads="1"/>
          </p:cNvSpPr>
          <p:nvPr/>
        </p:nvSpPr>
        <p:spPr bwMode="auto">
          <a:xfrm>
            <a:off x="3643313" y="3076575"/>
            <a:ext cx="530225" cy="554038"/>
          </a:xfrm>
          <a:prstGeom prst="ellipse">
            <a:avLst/>
          </a:prstGeom>
          <a:blipFill dpi="0" rotWithShape="0">
            <a:blip r:embed="rId16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37" name="Oval 49"/>
          <p:cNvSpPr>
            <a:spLocks noChangeArrowheads="1"/>
          </p:cNvSpPr>
          <p:nvPr/>
        </p:nvSpPr>
        <p:spPr bwMode="auto">
          <a:xfrm>
            <a:off x="3697288" y="3130550"/>
            <a:ext cx="423862" cy="447675"/>
          </a:xfrm>
          <a:prstGeom prst="ellipse">
            <a:avLst/>
          </a:prstGeom>
          <a:blipFill dpi="0" rotWithShape="0">
            <a:blip r:embed="rId17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38" name="Oval 50"/>
          <p:cNvSpPr>
            <a:spLocks noChangeArrowheads="1"/>
          </p:cNvSpPr>
          <p:nvPr/>
        </p:nvSpPr>
        <p:spPr bwMode="auto">
          <a:xfrm>
            <a:off x="3749675" y="3208338"/>
            <a:ext cx="317500" cy="317500"/>
          </a:xfrm>
          <a:prstGeom prst="ellipse">
            <a:avLst/>
          </a:prstGeom>
          <a:blipFill dpi="0" rotWithShape="0">
            <a:blip r:embed="rId18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39" name="Oval 51"/>
          <p:cNvSpPr>
            <a:spLocks noChangeArrowheads="1"/>
          </p:cNvSpPr>
          <p:nvPr/>
        </p:nvSpPr>
        <p:spPr bwMode="auto">
          <a:xfrm>
            <a:off x="3856038" y="3314700"/>
            <a:ext cx="104775" cy="104775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40" name="Rectangle 52"/>
          <p:cNvSpPr>
            <a:spLocks noChangeArrowheads="1"/>
          </p:cNvSpPr>
          <p:nvPr/>
        </p:nvSpPr>
        <p:spPr bwMode="auto">
          <a:xfrm>
            <a:off x="2940050" y="3036888"/>
            <a:ext cx="1936750" cy="660400"/>
          </a:xfrm>
          <a:prstGeom prst="rect">
            <a:avLst/>
          </a:prstGeom>
          <a:noFill/>
          <a:ln w="269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41" name="Rectangle 53"/>
          <p:cNvSpPr>
            <a:spLocks noChangeArrowheads="1"/>
          </p:cNvSpPr>
          <p:nvPr/>
        </p:nvSpPr>
        <p:spPr bwMode="auto">
          <a:xfrm>
            <a:off x="4121150" y="3024188"/>
            <a:ext cx="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endParaRPr lang="pl-PL">
              <a:latin typeface="Times" charset="0"/>
            </a:endParaRPr>
          </a:p>
        </p:txBody>
      </p:sp>
      <p:sp>
        <p:nvSpPr>
          <p:cNvPr id="191542" name="Line 54"/>
          <p:cNvSpPr>
            <a:spLocks noChangeShapeType="1"/>
          </p:cNvSpPr>
          <p:nvPr/>
        </p:nvSpPr>
        <p:spPr bwMode="auto">
          <a:xfrm flipH="1">
            <a:off x="2185988" y="3367088"/>
            <a:ext cx="557212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43" name="Rectangle 55"/>
          <p:cNvSpPr>
            <a:spLocks noChangeArrowheads="1"/>
          </p:cNvSpPr>
          <p:nvPr/>
        </p:nvSpPr>
        <p:spPr bwMode="auto">
          <a:xfrm>
            <a:off x="6213475" y="2497138"/>
            <a:ext cx="1033463" cy="7381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44" name="Rectangle 56"/>
          <p:cNvSpPr>
            <a:spLocks noChangeArrowheads="1"/>
          </p:cNvSpPr>
          <p:nvPr/>
        </p:nvSpPr>
        <p:spPr bwMode="auto">
          <a:xfrm>
            <a:off x="6226175" y="2509838"/>
            <a:ext cx="1035050" cy="739775"/>
          </a:xfrm>
          <a:prstGeom prst="rect">
            <a:avLst/>
          </a:prstGeom>
          <a:noFill/>
          <a:ln w="269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45" name="Freeform 57"/>
          <p:cNvSpPr>
            <a:spLocks/>
          </p:cNvSpPr>
          <p:nvPr/>
        </p:nvSpPr>
        <p:spPr bwMode="auto">
          <a:xfrm>
            <a:off x="6346825" y="2655888"/>
            <a:ext cx="768350" cy="4476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2"/>
              </a:cxn>
              <a:cxn ang="0">
                <a:pos x="484" y="282"/>
              </a:cxn>
            </a:cxnLst>
            <a:rect l="0" t="0" r="r" b="b"/>
            <a:pathLst>
              <a:path w="484" h="282">
                <a:moveTo>
                  <a:pt x="0" y="0"/>
                </a:moveTo>
                <a:lnTo>
                  <a:pt x="0" y="282"/>
                </a:lnTo>
                <a:lnTo>
                  <a:pt x="484" y="282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46" name="Freeform 58"/>
          <p:cNvSpPr>
            <a:spLocks/>
          </p:cNvSpPr>
          <p:nvPr/>
        </p:nvSpPr>
        <p:spPr bwMode="auto">
          <a:xfrm>
            <a:off x="6426200" y="2682875"/>
            <a:ext cx="530225" cy="368300"/>
          </a:xfrm>
          <a:custGeom>
            <a:avLst/>
            <a:gdLst/>
            <a:ahLst/>
            <a:cxnLst>
              <a:cxn ang="0">
                <a:pos x="0" y="232"/>
              </a:cxn>
              <a:cxn ang="0">
                <a:pos x="117" y="199"/>
              </a:cxn>
              <a:cxn ang="0">
                <a:pos x="217" y="132"/>
              </a:cxn>
              <a:cxn ang="0">
                <a:pos x="284" y="66"/>
              </a:cxn>
              <a:cxn ang="0">
                <a:pos x="334" y="0"/>
              </a:cxn>
            </a:cxnLst>
            <a:rect l="0" t="0" r="r" b="b"/>
            <a:pathLst>
              <a:path w="334" h="232">
                <a:moveTo>
                  <a:pt x="0" y="232"/>
                </a:moveTo>
                <a:lnTo>
                  <a:pt x="117" y="199"/>
                </a:lnTo>
                <a:lnTo>
                  <a:pt x="217" y="132"/>
                </a:lnTo>
                <a:lnTo>
                  <a:pt x="284" y="66"/>
                </a:lnTo>
                <a:lnTo>
                  <a:pt x="334" y="0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47" name="Rectangle 59"/>
          <p:cNvSpPr>
            <a:spLocks noChangeArrowheads="1"/>
          </p:cNvSpPr>
          <p:nvPr/>
        </p:nvSpPr>
        <p:spPr bwMode="auto">
          <a:xfrm>
            <a:off x="6213475" y="3471863"/>
            <a:ext cx="1033463" cy="7127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48" name="Rectangle 60"/>
          <p:cNvSpPr>
            <a:spLocks noChangeArrowheads="1"/>
          </p:cNvSpPr>
          <p:nvPr/>
        </p:nvSpPr>
        <p:spPr bwMode="auto">
          <a:xfrm>
            <a:off x="6226175" y="3484563"/>
            <a:ext cx="1035050" cy="712787"/>
          </a:xfrm>
          <a:prstGeom prst="rect">
            <a:avLst/>
          </a:prstGeom>
          <a:noFill/>
          <a:ln w="269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49" name="Rectangle 61"/>
          <p:cNvSpPr>
            <a:spLocks noChangeArrowheads="1"/>
          </p:cNvSpPr>
          <p:nvPr/>
        </p:nvSpPr>
        <p:spPr bwMode="auto">
          <a:xfrm>
            <a:off x="7486650" y="3471863"/>
            <a:ext cx="1058863" cy="7127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50" name="Rectangle 62"/>
          <p:cNvSpPr>
            <a:spLocks noChangeArrowheads="1"/>
          </p:cNvSpPr>
          <p:nvPr/>
        </p:nvSpPr>
        <p:spPr bwMode="auto">
          <a:xfrm>
            <a:off x="7499350" y="3484563"/>
            <a:ext cx="1060450" cy="712787"/>
          </a:xfrm>
          <a:prstGeom prst="rect">
            <a:avLst/>
          </a:prstGeom>
          <a:noFill/>
          <a:ln w="269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51" name="Oval 63"/>
          <p:cNvSpPr>
            <a:spLocks noChangeArrowheads="1"/>
          </p:cNvSpPr>
          <p:nvPr/>
        </p:nvSpPr>
        <p:spPr bwMode="auto">
          <a:xfrm>
            <a:off x="6518275" y="3643313"/>
            <a:ext cx="425450" cy="396875"/>
          </a:xfrm>
          <a:prstGeom prst="ellipse">
            <a:avLst/>
          </a:prstGeom>
          <a:solidFill>
            <a:srgbClr val="FFFFFF"/>
          </a:solidFill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52" name="Line 64"/>
          <p:cNvSpPr>
            <a:spLocks noChangeShapeType="1"/>
          </p:cNvSpPr>
          <p:nvPr/>
        </p:nvSpPr>
        <p:spPr bwMode="auto">
          <a:xfrm>
            <a:off x="6743700" y="3551238"/>
            <a:ext cx="1588" cy="55403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53" name="Line 65"/>
          <p:cNvSpPr>
            <a:spLocks noChangeShapeType="1"/>
          </p:cNvSpPr>
          <p:nvPr/>
        </p:nvSpPr>
        <p:spPr bwMode="auto">
          <a:xfrm flipH="1">
            <a:off x="6426200" y="3814763"/>
            <a:ext cx="609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54" name="Rectangle 66"/>
          <p:cNvSpPr>
            <a:spLocks noChangeArrowheads="1"/>
          </p:cNvSpPr>
          <p:nvPr/>
        </p:nvSpPr>
        <p:spPr bwMode="auto">
          <a:xfrm>
            <a:off x="7645400" y="3630613"/>
            <a:ext cx="25400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55" name="Rectangle 67"/>
          <p:cNvSpPr>
            <a:spLocks noChangeArrowheads="1"/>
          </p:cNvSpPr>
          <p:nvPr/>
        </p:nvSpPr>
        <p:spPr bwMode="auto">
          <a:xfrm>
            <a:off x="7697788" y="3630613"/>
            <a:ext cx="26987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56" name="Rectangle 68"/>
          <p:cNvSpPr>
            <a:spLocks noChangeArrowheads="1"/>
          </p:cNvSpPr>
          <p:nvPr/>
        </p:nvSpPr>
        <p:spPr bwMode="auto">
          <a:xfrm>
            <a:off x="7751763" y="3630613"/>
            <a:ext cx="25400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57" name="Rectangle 69"/>
          <p:cNvSpPr>
            <a:spLocks noChangeArrowheads="1"/>
          </p:cNvSpPr>
          <p:nvPr/>
        </p:nvSpPr>
        <p:spPr bwMode="auto">
          <a:xfrm>
            <a:off x="7804150" y="3630613"/>
            <a:ext cx="26988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58" name="Rectangle 70"/>
          <p:cNvSpPr>
            <a:spLocks noChangeArrowheads="1"/>
          </p:cNvSpPr>
          <p:nvPr/>
        </p:nvSpPr>
        <p:spPr bwMode="auto">
          <a:xfrm>
            <a:off x="7856538" y="3630613"/>
            <a:ext cx="26987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59" name="Rectangle 71"/>
          <p:cNvSpPr>
            <a:spLocks noChangeArrowheads="1"/>
          </p:cNvSpPr>
          <p:nvPr/>
        </p:nvSpPr>
        <p:spPr bwMode="auto">
          <a:xfrm>
            <a:off x="7910513" y="3630613"/>
            <a:ext cx="25400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60" name="Rectangle 72"/>
          <p:cNvSpPr>
            <a:spLocks noChangeArrowheads="1"/>
          </p:cNvSpPr>
          <p:nvPr/>
        </p:nvSpPr>
        <p:spPr bwMode="auto">
          <a:xfrm>
            <a:off x="7962900" y="3630613"/>
            <a:ext cx="26988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61" name="Rectangle 73"/>
          <p:cNvSpPr>
            <a:spLocks noChangeArrowheads="1"/>
          </p:cNvSpPr>
          <p:nvPr/>
        </p:nvSpPr>
        <p:spPr bwMode="auto">
          <a:xfrm>
            <a:off x="8016875" y="3630613"/>
            <a:ext cx="25400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62" name="Rectangle 74"/>
          <p:cNvSpPr>
            <a:spLocks noChangeArrowheads="1"/>
          </p:cNvSpPr>
          <p:nvPr/>
        </p:nvSpPr>
        <p:spPr bwMode="auto">
          <a:xfrm>
            <a:off x="8069263" y="3630613"/>
            <a:ext cx="26987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63" name="Rectangle 75"/>
          <p:cNvSpPr>
            <a:spLocks noChangeArrowheads="1"/>
          </p:cNvSpPr>
          <p:nvPr/>
        </p:nvSpPr>
        <p:spPr bwMode="auto">
          <a:xfrm>
            <a:off x="8121650" y="3630613"/>
            <a:ext cx="26988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64" name="Rectangle 76"/>
          <p:cNvSpPr>
            <a:spLocks noChangeArrowheads="1"/>
          </p:cNvSpPr>
          <p:nvPr/>
        </p:nvSpPr>
        <p:spPr bwMode="auto">
          <a:xfrm>
            <a:off x="8175625" y="3630613"/>
            <a:ext cx="25400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65" name="Rectangle 77"/>
          <p:cNvSpPr>
            <a:spLocks noChangeArrowheads="1"/>
          </p:cNvSpPr>
          <p:nvPr/>
        </p:nvSpPr>
        <p:spPr bwMode="auto">
          <a:xfrm>
            <a:off x="8228013" y="3630613"/>
            <a:ext cx="26987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66" name="Rectangle 78"/>
          <p:cNvSpPr>
            <a:spLocks noChangeArrowheads="1"/>
          </p:cNvSpPr>
          <p:nvPr/>
        </p:nvSpPr>
        <p:spPr bwMode="auto">
          <a:xfrm>
            <a:off x="8280400" y="3630613"/>
            <a:ext cx="26988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67" name="Rectangle 79"/>
          <p:cNvSpPr>
            <a:spLocks noChangeArrowheads="1"/>
          </p:cNvSpPr>
          <p:nvPr/>
        </p:nvSpPr>
        <p:spPr bwMode="auto">
          <a:xfrm>
            <a:off x="8334375" y="3630613"/>
            <a:ext cx="26988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68" name="Rectangle 80"/>
          <p:cNvSpPr>
            <a:spLocks noChangeArrowheads="1"/>
          </p:cNvSpPr>
          <p:nvPr/>
        </p:nvSpPr>
        <p:spPr bwMode="auto">
          <a:xfrm>
            <a:off x="8386763" y="3630613"/>
            <a:ext cx="26987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69" name="Rectangle 81"/>
          <p:cNvSpPr>
            <a:spLocks noChangeArrowheads="1"/>
          </p:cNvSpPr>
          <p:nvPr/>
        </p:nvSpPr>
        <p:spPr bwMode="auto">
          <a:xfrm>
            <a:off x="7645400" y="3735388"/>
            <a:ext cx="25400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70" name="Rectangle 82"/>
          <p:cNvSpPr>
            <a:spLocks noChangeArrowheads="1"/>
          </p:cNvSpPr>
          <p:nvPr/>
        </p:nvSpPr>
        <p:spPr bwMode="auto">
          <a:xfrm>
            <a:off x="7697788" y="3735388"/>
            <a:ext cx="26987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71" name="Rectangle 83"/>
          <p:cNvSpPr>
            <a:spLocks noChangeArrowheads="1"/>
          </p:cNvSpPr>
          <p:nvPr/>
        </p:nvSpPr>
        <p:spPr bwMode="auto">
          <a:xfrm>
            <a:off x="7751763" y="3735388"/>
            <a:ext cx="25400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72" name="Rectangle 84"/>
          <p:cNvSpPr>
            <a:spLocks noChangeArrowheads="1"/>
          </p:cNvSpPr>
          <p:nvPr/>
        </p:nvSpPr>
        <p:spPr bwMode="auto">
          <a:xfrm>
            <a:off x="7804150" y="3735388"/>
            <a:ext cx="26988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73" name="Rectangle 85"/>
          <p:cNvSpPr>
            <a:spLocks noChangeArrowheads="1"/>
          </p:cNvSpPr>
          <p:nvPr/>
        </p:nvSpPr>
        <p:spPr bwMode="auto">
          <a:xfrm>
            <a:off x="7856538" y="3735388"/>
            <a:ext cx="26987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74" name="Rectangle 86"/>
          <p:cNvSpPr>
            <a:spLocks noChangeArrowheads="1"/>
          </p:cNvSpPr>
          <p:nvPr/>
        </p:nvSpPr>
        <p:spPr bwMode="auto">
          <a:xfrm>
            <a:off x="7910513" y="3735388"/>
            <a:ext cx="25400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75" name="Rectangle 87"/>
          <p:cNvSpPr>
            <a:spLocks noChangeArrowheads="1"/>
          </p:cNvSpPr>
          <p:nvPr/>
        </p:nvSpPr>
        <p:spPr bwMode="auto">
          <a:xfrm>
            <a:off x="7962900" y="3735388"/>
            <a:ext cx="26988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76" name="Rectangle 88"/>
          <p:cNvSpPr>
            <a:spLocks noChangeArrowheads="1"/>
          </p:cNvSpPr>
          <p:nvPr/>
        </p:nvSpPr>
        <p:spPr bwMode="auto">
          <a:xfrm>
            <a:off x="8016875" y="3735388"/>
            <a:ext cx="25400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77" name="Rectangle 89"/>
          <p:cNvSpPr>
            <a:spLocks noChangeArrowheads="1"/>
          </p:cNvSpPr>
          <p:nvPr/>
        </p:nvSpPr>
        <p:spPr bwMode="auto">
          <a:xfrm>
            <a:off x="8069263" y="3735388"/>
            <a:ext cx="26987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78" name="Rectangle 90"/>
          <p:cNvSpPr>
            <a:spLocks noChangeArrowheads="1"/>
          </p:cNvSpPr>
          <p:nvPr/>
        </p:nvSpPr>
        <p:spPr bwMode="auto">
          <a:xfrm>
            <a:off x="8121650" y="3735388"/>
            <a:ext cx="26988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79" name="Rectangle 91"/>
          <p:cNvSpPr>
            <a:spLocks noChangeArrowheads="1"/>
          </p:cNvSpPr>
          <p:nvPr/>
        </p:nvSpPr>
        <p:spPr bwMode="auto">
          <a:xfrm>
            <a:off x="8175625" y="3735388"/>
            <a:ext cx="25400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80" name="Rectangle 92"/>
          <p:cNvSpPr>
            <a:spLocks noChangeArrowheads="1"/>
          </p:cNvSpPr>
          <p:nvPr/>
        </p:nvSpPr>
        <p:spPr bwMode="auto">
          <a:xfrm>
            <a:off x="8228013" y="3735388"/>
            <a:ext cx="26987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81" name="Rectangle 93"/>
          <p:cNvSpPr>
            <a:spLocks noChangeArrowheads="1"/>
          </p:cNvSpPr>
          <p:nvPr/>
        </p:nvSpPr>
        <p:spPr bwMode="auto">
          <a:xfrm>
            <a:off x="8280400" y="3735388"/>
            <a:ext cx="26988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82" name="Rectangle 94"/>
          <p:cNvSpPr>
            <a:spLocks noChangeArrowheads="1"/>
          </p:cNvSpPr>
          <p:nvPr/>
        </p:nvSpPr>
        <p:spPr bwMode="auto">
          <a:xfrm>
            <a:off x="8334375" y="3735388"/>
            <a:ext cx="26988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83" name="Rectangle 95"/>
          <p:cNvSpPr>
            <a:spLocks noChangeArrowheads="1"/>
          </p:cNvSpPr>
          <p:nvPr/>
        </p:nvSpPr>
        <p:spPr bwMode="auto">
          <a:xfrm>
            <a:off x="8386763" y="3735388"/>
            <a:ext cx="26987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84" name="Rectangle 96"/>
          <p:cNvSpPr>
            <a:spLocks noChangeArrowheads="1"/>
          </p:cNvSpPr>
          <p:nvPr/>
        </p:nvSpPr>
        <p:spPr bwMode="auto">
          <a:xfrm>
            <a:off x="7645400" y="3894138"/>
            <a:ext cx="25400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85" name="Rectangle 97"/>
          <p:cNvSpPr>
            <a:spLocks noChangeArrowheads="1"/>
          </p:cNvSpPr>
          <p:nvPr/>
        </p:nvSpPr>
        <p:spPr bwMode="auto">
          <a:xfrm>
            <a:off x="7697788" y="3894138"/>
            <a:ext cx="26987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86" name="Rectangle 98"/>
          <p:cNvSpPr>
            <a:spLocks noChangeArrowheads="1"/>
          </p:cNvSpPr>
          <p:nvPr/>
        </p:nvSpPr>
        <p:spPr bwMode="auto">
          <a:xfrm>
            <a:off x="7751763" y="3894138"/>
            <a:ext cx="25400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87" name="Rectangle 99"/>
          <p:cNvSpPr>
            <a:spLocks noChangeArrowheads="1"/>
          </p:cNvSpPr>
          <p:nvPr/>
        </p:nvSpPr>
        <p:spPr bwMode="auto">
          <a:xfrm>
            <a:off x="7804150" y="3894138"/>
            <a:ext cx="26988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88" name="Rectangle 100"/>
          <p:cNvSpPr>
            <a:spLocks noChangeArrowheads="1"/>
          </p:cNvSpPr>
          <p:nvPr/>
        </p:nvSpPr>
        <p:spPr bwMode="auto">
          <a:xfrm>
            <a:off x="7856538" y="3894138"/>
            <a:ext cx="26987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89" name="Rectangle 101"/>
          <p:cNvSpPr>
            <a:spLocks noChangeArrowheads="1"/>
          </p:cNvSpPr>
          <p:nvPr/>
        </p:nvSpPr>
        <p:spPr bwMode="auto">
          <a:xfrm>
            <a:off x="7910513" y="3894138"/>
            <a:ext cx="25400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90" name="Rectangle 102"/>
          <p:cNvSpPr>
            <a:spLocks noChangeArrowheads="1"/>
          </p:cNvSpPr>
          <p:nvPr/>
        </p:nvSpPr>
        <p:spPr bwMode="auto">
          <a:xfrm>
            <a:off x="7962900" y="3894138"/>
            <a:ext cx="26988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91" name="Rectangle 103"/>
          <p:cNvSpPr>
            <a:spLocks noChangeArrowheads="1"/>
          </p:cNvSpPr>
          <p:nvPr/>
        </p:nvSpPr>
        <p:spPr bwMode="auto">
          <a:xfrm>
            <a:off x="8016875" y="3894138"/>
            <a:ext cx="25400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92" name="Rectangle 104"/>
          <p:cNvSpPr>
            <a:spLocks noChangeArrowheads="1"/>
          </p:cNvSpPr>
          <p:nvPr/>
        </p:nvSpPr>
        <p:spPr bwMode="auto">
          <a:xfrm>
            <a:off x="8069263" y="3894138"/>
            <a:ext cx="26987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93" name="Rectangle 105"/>
          <p:cNvSpPr>
            <a:spLocks noChangeArrowheads="1"/>
          </p:cNvSpPr>
          <p:nvPr/>
        </p:nvSpPr>
        <p:spPr bwMode="auto">
          <a:xfrm>
            <a:off x="8121650" y="3894138"/>
            <a:ext cx="26988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94" name="Rectangle 106"/>
          <p:cNvSpPr>
            <a:spLocks noChangeArrowheads="1"/>
          </p:cNvSpPr>
          <p:nvPr/>
        </p:nvSpPr>
        <p:spPr bwMode="auto">
          <a:xfrm>
            <a:off x="8175625" y="3894138"/>
            <a:ext cx="25400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95" name="Rectangle 107"/>
          <p:cNvSpPr>
            <a:spLocks noChangeArrowheads="1"/>
          </p:cNvSpPr>
          <p:nvPr/>
        </p:nvSpPr>
        <p:spPr bwMode="auto">
          <a:xfrm>
            <a:off x="8228013" y="3894138"/>
            <a:ext cx="26987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96" name="Rectangle 108"/>
          <p:cNvSpPr>
            <a:spLocks noChangeArrowheads="1"/>
          </p:cNvSpPr>
          <p:nvPr/>
        </p:nvSpPr>
        <p:spPr bwMode="auto">
          <a:xfrm>
            <a:off x="8280400" y="3894138"/>
            <a:ext cx="26988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97" name="Rectangle 109"/>
          <p:cNvSpPr>
            <a:spLocks noChangeArrowheads="1"/>
          </p:cNvSpPr>
          <p:nvPr/>
        </p:nvSpPr>
        <p:spPr bwMode="auto">
          <a:xfrm>
            <a:off x="8334375" y="3894138"/>
            <a:ext cx="26988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98" name="Rectangle 110"/>
          <p:cNvSpPr>
            <a:spLocks noChangeArrowheads="1"/>
          </p:cNvSpPr>
          <p:nvPr/>
        </p:nvSpPr>
        <p:spPr bwMode="auto">
          <a:xfrm>
            <a:off x="8386763" y="3894138"/>
            <a:ext cx="26987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99" name="Rectangle 111"/>
          <p:cNvSpPr>
            <a:spLocks noChangeArrowheads="1"/>
          </p:cNvSpPr>
          <p:nvPr/>
        </p:nvSpPr>
        <p:spPr bwMode="auto">
          <a:xfrm>
            <a:off x="7645400" y="4052888"/>
            <a:ext cx="25400" cy="254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600" name="Rectangle 112"/>
          <p:cNvSpPr>
            <a:spLocks noChangeArrowheads="1"/>
          </p:cNvSpPr>
          <p:nvPr/>
        </p:nvSpPr>
        <p:spPr bwMode="auto">
          <a:xfrm>
            <a:off x="7697788" y="4052888"/>
            <a:ext cx="26987" cy="254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601" name="Rectangle 113"/>
          <p:cNvSpPr>
            <a:spLocks noChangeArrowheads="1"/>
          </p:cNvSpPr>
          <p:nvPr/>
        </p:nvSpPr>
        <p:spPr bwMode="auto">
          <a:xfrm>
            <a:off x="7751763" y="4052888"/>
            <a:ext cx="25400" cy="254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602" name="Rectangle 114"/>
          <p:cNvSpPr>
            <a:spLocks noChangeArrowheads="1"/>
          </p:cNvSpPr>
          <p:nvPr/>
        </p:nvSpPr>
        <p:spPr bwMode="auto">
          <a:xfrm>
            <a:off x="7804150" y="4052888"/>
            <a:ext cx="26988" cy="254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603" name="Rectangle 115"/>
          <p:cNvSpPr>
            <a:spLocks noChangeArrowheads="1"/>
          </p:cNvSpPr>
          <p:nvPr/>
        </p:nvSpPr>
        <p:spPr bwMode="auto">
          <a:xfrm>
            <a:off x="7856538" y="4052888"/>
            <a:ext cx="26987" cy="254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604" name="Rectangle 116"/>
          <p:cNvSpPr>
            <a:spLocks noChangeArrowheads="1"/>
          </p:cNvSpPr>
          <p:nvPr/>
        </p:nvSpPr>
        <p:spPr bwMode="auto">
          <a:xfrm>
            <a:off x="7910513" y="4052888"/>
            <a:ext cx="25400" cy="254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605" name="Rectangle 117"/>
          <p:cNvSpPr>
            <a:spLocks noChangeArrowheads="1"/>
          </p:cNvSpPr>
          <p:nvPr/>
        </p:nvSpPr>
        <p:spPr bwMode="auto">
          <a:xfrm>
            <a:off x="7962900" y="4052888"/>
            <a:ext cx="26988" cy="254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606" name="Rectangle 118"/>
          <p:cNvSpPr>
            <a:spLocks noChangeArrowheads="1"/>
          </p:cNvSpPr>
          <p:nvPr/>
        </p:nvSpPr>
        <p:spPr bwMode="auto">
          <a:xfrm>
            <a:off x="8016875" y="4052888"/>
            <a:ext cx="25400" cy="254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607" name="Rectangle 119"/>
          <p:cNvSpPr>
            <a:spLocks noChangeArrowheads="1"/>
          </p:cNvSpPr>
          <p:nvPr/>
        </p:nvSpPr>
        <p:spPr bwMode="auto">
          <a:xfrm>
            <a:off x="8069263" y="4052888"/>
            <a:ext cx="26987" cy="254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608" name="Rectangle 120"/>
          <p:cNvSpPr>
            <a:spLocks noChangeArrowheads="1"/>
          </p:cNvSpPr>
          <p:nvPr/>
        </p:nvSpPr>
        <p:spPr bwMode="auto">
          <a:xfrm>
            <a:off x="8121650" y="4052888"/>
            <a:ext cx="26988" cy="254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609" name="Rectangle 121"/>
          <p:cNvSpPr>
            <a:spLocks noChangeArrowheads="1"/>
          </p:cNvSpPr>
          <p:nvPr/>
        </p:nvSpPr>
        <p:spPr bwMode="auto">
          <a:xfrm>
            <a:off x="8175625" y="4052888"/>
            <a:ext cx="25400" cy="254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610" name="Rectangle 122"/>
          <p:cNvSpPr>
            <a:spLocks noChangeArrowheads="1"/>
          </p:cNvSpPr>
          <p:nvPr/>
        </p:nvSpPr>
        <p:spPr bwMode="auto">
          <a:xfrm>
            <a:off x="8228013" y="4052888"/>
            <a:ext cx="26987" cy="254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611" name="Rectangle 123"/>
          <p:cNvSpPr>
            <a:spLocks noChangeArrowheads="1"/>
          </p:cNvSpPr>
          <p:nvPr/>
        </p:nvSpPr>
        <p:spPr bwMode="auto">
          <a:xfrm>
            <a:off x="8280400" y="4052888"/>
            <a:ext cx="26988" cy="254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612" name="Rectangle 124"/>
          <p:cNvSpPr>
            <a:spLocks noChangeArrowheads="1"/>
          </p:cNvSpPr>
          <p:nvPr/>
        </p:nvSpPr>
        <p:spPr bwMode="auto">
          <a:xfrm>
            <a:off x="8334375" y="4052888"/>
            <a:ext cx="26988" cy="254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613" name="Rectangle 125"/>
          <p:cNvSpPr>
            <a:spLocks noChangeArrowheads="1"/>
          </p:cNvSpPr>
          <p:nvPr/>
        </p:nvSpPr>
        <p:spPr bwMode="auto">
          <a:xfrm>
            <a:off x="8386763" y="4052888"/>
            <a:ext cx="26987" cy="254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614" name="Text Box 126"/>
          <p:cNvSpPr txBox="1">
            <a:spLocks noChangeArrowheads="1"/>
          </p:cNvSpPr>
          <p:nvPr/>
        </p:nvSpPr>
        <p:spPr bwMode="auto">
          <a:xfrm>
            <a:off x="288925" y="2971800"/>
            <a:ext cx="16129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pl-PL" sz="2000">
                <a:latin typeface="Times" charset="0"/>
              </a:rPr>
              <a:t>Informacja do</a:t>
            </a:r>
          </a:p>
          <a:p>
            <a:pPr eaLnBrk="0" hangingPunct="0"/>
            <a:r>
              <a:rPr lang="pl-PL" sz="2000">
                <a:latin typeface="Times" charset="0"/>
              </a:rPr>
              <a:t>wyświetlenia</a:t>
            </a:r>
            <a:endParaRPr lang="en-GB" sz="2000">
              <a:latin typeface="Times" charset="0"/>
            </a:endParaRPr>
          </a:p>
        </p:txBody>
      </p:sp>
      <p:sp>
        <p:nvSpPr>
          <p:cNvPr id="191615" name="Text Box 127"/>
          <p:cNvSpPr txBox="1">
            <a:spLocks noChangeArrowheads="1"/>
          </p:cNvSpPr>
          <p:nvPr/>
        </p:nvSpPr>
        <p:spPr bwMode="auto">
          <a:xfrm>
            <a:off x="2971800" y="2971800"/>
            <a:ext cx="2020888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pl-PL" sz="2000">
                <a:latin typeface="Times" charset="0"/>
              </a:rPr>
              <a:t>Oprogramowanie</a:t>
            </a:r>
          </a:p>
          <a:p>
            <a:pPr eaLnBrk="0" hangingPunct="0"/>
            <a:r>
              <a:rPr lang="pl-PL" sz="2000">
                <a:latin typeface="Times" charset="0"/>
              </a:rPr>
              <a:t>    prezentacyjne</a:t>
            </a:r>
            <a:endParaRPr lang="en-GB" sz="2000">
              <a:latin typeface="Times" charset="0"/>
            </a:endParaRPr>
          </a:p>
        </p:txBody>
      </p:sp>
      <p:sp>
        <p:nvSpPr>
          <p:cNvPr id="191616" name="Text Box 128"/>
          <p:cNvSpPr txBox="1">
            <a:spLocks noChangeArrowheads="1"/>
          </p:cNvSpPr>
          <p:nvPr/>
        </p:nvSpPr>
        <p:spPr bwMode="auto">
          <a:xfrm>
            <a:off x="6461125" y="4510088"/>
            <a:ext cx="13620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l-PL" sz="2000">
                <a:latin typeface="Times" charset="0"/>
              </a:rPr>
              <a:t>         Ekran</a:t>
            </a:r>
            <a:endParaRPr lang="en-GB" sz="2000">
              <a:latin typeface="Times" charset="0"/>
            </a:endParaRPr>
          </a:p>
        </p:txBody>
      </p:sp>
    </p:spTree>
  </p:cSld>
  <p:clrMapOvr>
    <a:masterClrMapping/>
  </p:clrMapOvr>
  <p:transition/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90840" tIns="44623" rIns="90840" bIns="44623" anchor="b"/>
          <a:lstStyle/>
          <a:p>
            <a:r>
              <a:rPr lang="pl-PL" smtClean="0"/>
              <a:t>Informacje statyczne i dynamiczne</a:t>
            </a:r>
            <a:endParaRPr lang="en-GB" smtClean="0"/>
          </a:p>
        </p:txBody>
      </p:sp>
      <p:sp>
        <p:nvSpPr>
          <p:cNvPr id="194563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840" tIns="44623" rIns="90840" bIns="44623"/>
          <a:lstStyle/>
          <a:p>
            <a:pPr algn="just">
              <a:lnSpc>
                <a:spcPct val="90000"/>
              </a:lnSpc>
            </a:pPr>
            <a:r>
              <a:rPr lang="pl-PL" sz="2800" u="none" smtClean="0">
                <a:latin typeface="Baskerville Old Face" pitchFamily="18" charset="0"/>
              </a:rPr>
              <a:t>Informacja, która nie zmienia się w trakcie sesji, może być przedstawiona zarówno graficznie, jak i tekstowo.</a:t>
            </a:r>
          </a:p>
          <a:p>
            <a:pPr algn="just">
              <a:lnSpc>
                <a:spcPct val="90000"/>
              </a:lnSpc>
            </a:pPr>
            <a:r>
              <a:rPr lang="pl-PL" sz="2800" u="none" smtClean="0">
                <a:latin typeface="Baskerville Old Face" pitchFamily="18" charset="0"/>
              </a:rPr>
              <a:t>Prezentacja tekstowa zajmuje mniejszy obszar ekranu, ale nie może być czytana „na pierwszy rzut oka”.</a:t>
            </a:r>
          </a:p>
          <a:p>
            <a:pPr algn="just">
              <a:lnSpc>
                <a:spcPct val="90000"/>
              </a:lnSpc>
            </a:pPr>
            <a:r>
              <a:rPr lang="pl-PL" sz="2800" u="none" smtClean="0">
                <a:latin typeface="Baskerville Old Face" pitchFamily="18" charset="0"/>
              </a:rPr>
              <a:t>Informacja, która się nie zmienia, powinna być odróżniona od informacji dynamicznej za pomocą innego stylu wyświetlania.</a:t>
            </a:r>
          </a:p>
          <a:p>
            <a:pPr algn="just">
              <a:lnSpc>
                <a:spcPct val="90000"/>
              </a:lnSpc>
            </a:pPr>
            <a:r>
              <a:rPr lang="pl-PL" sz="2800" u="none" smtClean="0">
                <a:latin typeface="Baskerville Old Face" pitchFamily="18" charset="0"/>
              </a:rPr>
              <a:t>Wszystkie statyczne informacje mogą być wyświetlane na przykład za pomocą jednej czcionki lub uwydatnione za pomocą ustalonego koloru.</a:t>
            </a:r>
          </a:p>
          <a:p>
            <a:pPr algn="just">
              <a:lnSpc>
                <a:spcPct val="90000"/>
              </a:lnSpc>
            </a:pPr>
            <a:r>
              <a:rPr lang="pl-PL" sz="2800" u="none" smtClean="0">
                <a:latin typeface="Baskerville Old Face" pitchFamily="18" charset="0"/>
              </a:rPr>
              <a:t>Mogą być też zawsze skojarzone z tą samą ikoną.</a:t>
            </a:r>
            <a:endParaRPr lang="en-GB" sz="2800" u="none" smtClean="0">
              <a:latin typeface="Baskerville Old Face" pitchFamily="18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/>
          </p:cNvSpPr>
          <p:nvPr>
            <p:ph type="body" idx="1"/>
          </p:nvPr>
        </p:nvSpPr>
        <p:spPr>
          <a:xfrm>
            <a:off x="120650" y="1196975"/>
            <a:ext cx="8915400" cy="1219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pl-PL" sz="2800" u="none" smtClean="0"/>
              <a:t>Modelowanie sceny z użyciem śledzenia promieni.</a:t>
            </a:r>
          </a:p>
          <a:p>
            <a:pPr>
              <a:lnSpc>
                <a:spcPct val="90000"/>
              </a:lnSpc>
            </a:pPr>
            <a:r>
              <a:rPr lang="pl-PL" sz="2800" u="none" smtClean="0"/>
              <a:t>Bieg promieni występujący w klasycznej metodzie śledzenia promieni.</a:t>
            </a:r>
            <a:endParaRPr lang="pl-PL" sz="2800" u="none" smtClean="0">
              <a:latin typeface="Arial" charset="0"/>
            </a:endParaRPr>
          </a:p>
        </p:txBody>
      </p:sp>
      <p:pic>
        <p:nvPicPr>
          <p:cNvPr id="102403" name="Picture 3" descr="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9538" y="2590800"/>
            <a:ext cx="6697662" cy="4025900"/>
          </a:xfrm>
          <a:prstGeom prst="rect">
            <a:avLst/>
          </a:prstGeom>
          <a:noFill/>
        </p:spPr>
      </p:pic>
      <p:sp>
        <p:nvSpPr>
          <p:cNvPr id="102404" name="Line 4"/>
          <p:cNvSpPr>
            <a:spLocks noChangeShapeType="1"/>
          </p:cNvSpPr>
          <p:nvPr/>
        </p:nvSpPr>
        <p:spPr bwMode="auto">
          <a:xfrm flipV="1">
            <a:off x="2438400" y="4038600"/>
            <a:ext cx="23622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02405" name="Line 5"/>
          <p:cNvSpPr>
            <a:spLocks noChangeShapeType="1"/>
          </p:cNvSpPr>
          <p:nvPr/>
        </p:nvSpPr>
        <p:spPr bwMode="auto">
          <a:xfrm flipH="1" flipV="1">
            <a:off x="2895600" y="3429000"/>
            <a:ext cx="1905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02406" name="Line 6"/>
          <p:cNvSpPr>
            <a:spLocks noChangeShapeType="1"/>
          </p:cNvSpPr>
          <p:nvPr/>
        </p:nvSpPr>
        <p:spPr bwMode="auto">
          <a:xfrm flipV="1">
            <a:off x="2514600" y="4572000"/>
            <a:ext cx="2057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02407" name="Line 7"/>
          <p:cNvSpPr>
            <a:spLocks noChangeShapeType="1"/>
          </p:cNvSpPr>
          <p:nvPr/>
        </p:nvSpPr>
        <p:spPr bwMode="auto">
          <a:xfrm flipH="1" flipV="1">
            <a:off x="2895600" y="3581400"/>
            <a:ext cx="1676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02408" name="Line 8"/>
          <p:cNvSpPr>
            <a:spLocks noChangeShapeType="1"/>
          </p:cNvSpPr>
          <p:nvPr/>
        </p:nvSpPr>
        <p:spPr bwMode="auto">
          <a:xfrm flipV="1">
            <a:off x="2514600" y="5029200"/>
            <a:ext cx="2057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02409" name="Line 9"/>
          <p:cNvSpPr>
            <a:spLocks noChangeShapeType="1"/>
          </p:cNvSpPr>
          <p:nvPr/>
        </p:nvSpPr>
        <p:spPr bwMode="auto">
          <a:xfrm flipH="1" flipV="1">
            <a:off x="2895600" y="3733800"/>
            <a:ext cx="16764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02410" name="Rectangle 10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9144000" cy="685800"/>
          </a:xfrm>
          <a:noFill/>
          <a:ln/>
        </p:spPr>
        <p:txBody>
          <a:bodyPr>
            <a:normAutofit fontScale="90000"/>
          </a:bodyPr>
          <a:lstStyle/>
          <a:p>
            <a:pPr algn="l"/>
            <a:r>
              <a:rPr lang="pl-PL" smtClean="0"/>
              <a:t>Metoda śledzenia promieni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 animBg="1"/>
      <p:bldP spid="102405" grpId="0" animBg="1"/>
      <p:bldP spid="102406" grpId="0" animBg="1"/>
      <p:bldP spid="102407" grpId="0" animBg="1"/>
      <p:bldP spid="102408" grpId="0" animBg="1"/>
      <p:bldP spid="102409" grpId="0" animBg="1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Prezentacja informacji</a:t>
            </a:r>
            <a:endParaRPr lang="en-US" smtClean="0"/>
          </a:p>
        </p:txBody>
      </p:sp>
      <p:sp>
        <p:nvSpPr>
          <p:cNvPr id="2641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u="none" smtClean="0"/>
              <a:t>Główna informacja musi być dostrzegalna jako pierwsza!!</a:t>
            </a:r>
          </a:p>
          <a:p>
            <a:r>
              <a:rPr lang="pl-PL" u="none" smtClean="0"/>
              <a:t>Dodatkowe elementy powinny jedynie podkreślać główną informację</a:t>
            </a:r>
          </a:p>
          <a:p>
            <a:r>
              <a:rPr lang="pl-PL" u="none" smtClean="0"/>
              <a:t>Pozostałe elementy </a:t>
            </a:r>
            <a:r>
              <a:rPr lang="pl-PL" b="1" u="none" smtClean="0"/>
              <a:t>nie mogą </a:t>
            </a:r>
            <a:r>
              <a:rPr lang="pl-PL" u="none" smtClean="0"/>
              <a:t>odrywać od informacji głównej</a:t>
            </a:r>
            <a:endParaRPr lang="en-US" b="1" u="none" smtClean="0"/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90840" tIns="44623" rIns="90840" bIns="44623" anchor="b"/>
          <a:lstStyle/>
          <a:p>
            <a:r>
              <a:rPr lang="pl-PL" smtClean="0"/>
              <a:t>Sposoby prezentacji informacji</a:t>
            </a:r>
            <a:endParaRPr lang="en-GB" smtClean="0"/>
          </a:p>
        </p:txBody>
      </p:sp>
      <p:sp>
        <p:nvSpPr>
          <p:cNvPr id="196611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840" tIns="44623" rIns="90840" bIns="44623"/>
          <a:lstStyle/>
          <a:p>
            <a:r>
              <a:rPr lang="pl-PL" sz="2800" u="none" smtClean="0"/>
              <a:t>Czy użytkownik potrzebuje dokładnej informacji, czy tylko związków między różnymi wartościami danych?</a:t>
            </a:r>
          </a:p>
          <a:p>
            <a:r>
              <a:rPr lang="pl-PL" sz="2800" u="none" smtClean="0"/>
              <a:t>Jak szybko zmienia się ta informacja? Czy użytkownik musi natychmiast widzieć te zmiany?</a:t>
            </a:r>
          </a:p>
          <a:p>
            <a:r>
              <a:rPr lang="pl-PL" sz="2800" u="none" smtClean="0"/>
              <a:t>Czy użytkownik musi wykonywać pewne działania w odpowiedzi na zmianę informacji?</a:t>
            </a:r>
          </a:p>
          <a:p>
            <a:r>
              <a:rPr lang="pl-PL" sz="2800" u="none" smtClean="0"/>
              <a:t>Czy użytkownik ma oddziaływać na wyświetlaną informację przez interfejs bezpośredniego działania?</a:t>
            </a:r>
          </a:p>
          <a:p>
            <a:r>
              <a:rPr lang="pl-PL" sz="2800" u="none" smtClean="0"/>
              <a:t>Czy wyświetlana informacja jest tekstowa, czy numeryczna? Czy wartości względne są ważne?</a:t>
            </a:r>
            <a:endParaRPr lang="en-GB" sz="2800" u="none" smtClean="0"/>
          </a:p>
        </p:txBody>
      </p:sp>
    </p:spTree>
  </p:cSld>
  <p:clrMapOvr>
    <a:masterClrMapping/>
  </p:clrMapOvr>
  <p:transition/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Alarmy</a:t>
            </a:r>
            <a:endParaRPr lang="en-US" smtClean="0"/>
          </a:p>
        </p:txBody>
      </p:sp>
      <p:sp>
        <p:nvSpPr>
          <p:cNvPr id="2775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277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828800"/>
            <a:ext cx="229235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75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685925"/>
            <a:ext cx="46482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/>
          </p:cNvSpPr>
          <p:nvPr>
            <p:ph type="title"/>
          </p:nvPr>
        </p:nvSpPr>
        <p:spPr>
          <a:xfrm>
            <a:off x="381000" y="263525"/>
            <a:ext cx="8266113" cy="1108075"/>
          </a:xfrm>
          <a:noFill/>
          <a:ln/>
        </p:spPr>
        <p:txBody>
          <a:bodyPr lIns="90840" tIns="44623" rIns="90840" bIns="44623" anchor="b"/>
          <a:lstStyle/>
          <a:p>
            <a:r>
              <a:rPr lang="pl-PL" smtClean="0"/>
              <a:t>Różne prezentacje informacji</a:t>
            </a:r>
            <a:endParaRPr lang="en-GB" smtClean="0"/>
          </a:p>
        </p:txBody>
      </p:sp>
      <p:sp>
        <p:nvSpPr>
          <p:cNvPr id="198659" name="Rectangle 3"/>
          <p:cNvSpPr>
            <a:spLocks noChangeArrowheads="1"/>
          </p:cNvSpPr>
          <p:nvPr/>
        </p:nvSpPr>
        <p:spPr bwMode="auto">
          <a:xfrm>
            <a:off x="1752600" y="1524000"/>
            <a:ext cx="5638800" cy="76200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/>
            <a:r>
              <a:rPr lang="pl-PL" sz="2000">
                <a:latin typeface="Times" charset="0"/>
              </a:rPr>
              <a:t>Styczeń   Luty   Marzec   Kwiecień   Maj   Czerwiec</a:t>
            </a:r>
          </a:p>
          <a:p>
            <a:pPr eaLnBrk="0" hangingPunct="0"/>
            <a:r>
              <a:rPr lang="pl-PL" sz="2000">
                <a:latin typeface="Times" charset="0"/>
              </a:rPr>
              <a:t>  2842      2851    3164         2789      1273    2835</a:t>
            </a:r>
            <a:endParaRPr lang="en-GB" sz="2000">
              <a:latin typeface="Times" charset="0"/>
            </a:endParaRPr>
          </a:p>
        </p:txBody>
      </p:sp>
      <p:sp>
        <p:nvSpPr>
          <p:cNvPr id="198660" name="Line 4"/>
          <p:cNvSpPr>
            <a:spLocks noChangeShapeType="1"/>
          </p:cNvSpPr>
          <p:nvPr/>
        </p:nvSpPr>
        <p:spPr bwMode="auto">
          <a:xfrm>
            <a:off x="914400" y="2438400"/>
            <a:ext cx="0" cy="3657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98661" name="Line 5"/>
          <p:cNvSpPr>
            <a:spLocks noChangeShapeType="1"/>
          </p:cNvSpPr>
          <p:nvPr/>
        </p:nvSpPr>
        <p:spPr bwMode="auto">
          <a:xfrm>
            <a:off x="914400" y="6096000"/>
            <a:ext cx="6705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98662" name="Text Box 6"/>
          <p:cNvSpPr txBox="1">
            <a:spLocks noChangeArrowheads="1"/>
          </p:cNvSpPr>
          <p:nvPr/>
        </p:nvSpPr>
        <p:spPr bwMode="auto">
          <a:xfrm>
            <a:off x="1127125" y="6034088"/>
            <a:ext cx="58372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l-PL" sz="2000">
                <a:latin typeface="Times" charset="0"/>
              </a:rPr>
              <a:t>    Styczeń   Luty   Marzec   Kwiecień   Maj   Czerwiec </a:t>
            </a:r>
            <a:endParaRPr lang="en-GB" sz="2000">
              <a:latin typeface="Times" charset="0"/>
            </a:endParaRPr>
          </a:p>
        </p:txBody>
      </p:sp>
      <p:sp>
        <p:nvSpPr>
          <p:cNvPr id="198663" name="Text Box 7"/>
          <p:cNvSpPr txBox="1">
            <a:spLocks noChangeArrowheads="1"/>
          </p:cNvSpPr>
          <p:nvPr/>
        </p:nvSpPr>
        <p:spPr bwMode="auto">
          <a:xfrm>
            <a:off x="288925" y="2438400"/>
            <a:ext cx="641350" cy="3662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pl-PL">
                <a:latin typeface="Times" charset="0"/>
              </a:rPr>
              <a:t>4000</a:t>
            </a:r>
          </a:p>
          <a:p>
            <a:pPr eaLnBrk="0" hangingPunct="0"/>
            <a:r>
              <a:rPr lang="pl-PL">
                <a:latin typeface="Times" charset="0"/>
              </a:rPr>
              <a:t> </a:t>
            </a:r>
          </a:p>
          <a:p>
            <a:pPr eaLnBrk="0" hangingPunct="0"/>
            <a:endParaRPr lang="pl-PL">
              <a:latin typeface="Times" charset="0"/>
            </a:endParaRPr>
          </a:p>
          <a:p>
            <a:pPr eaLnBrk="0" hangingPunct="0"/>
            <a:r>
              <a:rPr lang="pl-PL">
                <a:latin typeface="Times" charset="0"/>
              </a:rPr>
              <a:t>3000</a:t>
            </a:r>
          </a:p>
          <a:p>
            <a:pPr eaLnBrk="0" hangingPunct="0"/>
            <a:endParaRPr lang="pl-PL">
              <a:latin typeface="Times" charset="0"/>
            </a:endParaRPr>
          </a:p>
          <a:p>
            <a:pPr eaLnBrk="0" hangingPunct="0"/>
            <a:endParaRPr lang="pl-PL">
              <a:latin typeface="Times" charset="0"/>
            </a:endParaRPr>
          </a:p>
          <a:p>
            <a:pPr eaLnBrk="0" hangingPunct="0"/>
            <a:r>
              <a:rPr lang="pl-PL">
                <a:latin typeface="Times" charset="0"/>
              </a:rPr>
              <a:t>2000</a:t>
            </a:r>
          </a:p>
          <a:p>
            <a:pPr eaLnBrk="0" hangingPunct="0"/>
            <a:endParaRPr lang="pl-PL">
              <a:latin typeface="Times" charset="0"/>
            </a:endParaRPr>
          </a:p>
          <a:p>
            <a:pPr eaLnBrk="0" hangingPunct="0"/>
            <a:endParaRPr lang="pl-PL">
              <a:latin typeface="Times" charset="0"/>
            </a:endParaRPr>
          </a:p>
          <a:p>
            <a:pPr eaLnBrk="0" hangingPunct="0"/>
            <a:r>
              <a:rPr lang="pl-PL">
                <a:latin typeface="Times" charset="0"/>
              </a:rPr>
              <a:t>1000</a:t>
            </a:r>
          </a:p>
          <a:p>
            <a:pPr eaLnBrk="0" hangingPunct="0"/>
            <a:endParaRPr lang="pl-PL">
              <a:latin typeface="Times" charset="0"/>
            </a:endParaRPr>
          </a:p>
          <a:p>
            <a:pPr eaLnBrk="0" hangingPunct="0"/>
            <a:endParaRPr lang="pl-PL">
              <a:latin typeface="Times" charset="0"/>
            </a:endParaRPr>
          </a:p>
          <a:p>
            <a:pPr eaLnBrk="0" hangingPunct="0"/>
            <a:r>
              <a:rPr lang="pl-PL">
                <a:latin typeface="Times" charset="0"/>
              </a:rPr>
              <a:t>      0</a:t>
            </a:r>
            <a:endParaRPr lang="en-GB">
              <a:latin typeface="Times" charset="0"/>
            </a:endParaRPr>
          </a:p>
        </p:txBody>
      </p:sp>
      <p:sp>
        <p:nvSpPr>
          <p:cNvPr id="198664" name="Line 8"/>
          <p:cNvSpPr>
            <a:spLocks noChangeShapeType="1"/>
          </p:cNvSpPr>
          <p:nvPr/>
        </p:nvSpPr>
        <p:spPr bwMode="auto">
          <a:xfrm>
            <a:off x="914400" y="56388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98665" name="Line 9"/>
          <p:cNvSpPr>
            <a:spLocks noChangeShapeType="1"/>
          </p:cNvSpPr>
          <p:nvPr/>
        </p:nvSpPr>
        <p:spPr bwMode="auto">
          <a:xfrm>
            <a:off x="914400" y="51054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98666" name="Line 10"/>
          <p:cNvSpPr>
            <a:spLocks noChangeShapeType="1"/>
          </p:cNvSpPr>
          <p:nvPr/>
        </p:nvSpPr>
        <p:spPr bwMode="auto">
          <a:xfrm>
            <a:off x="914400" y="25908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98667" name="Line 11"/>
          <p:cNvSpPr>
            <a:spLocks noChangeShapeType="1"/>
          </p:cNvSpPr>
          <p:nvPr/>
        </p:nvSpPr>
        <p:spPr bwMode="auto">
          <a:xfrm>
            <a:off x="914400" y="34290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98668" name="Line 12"/>
          <p:cNvSpPr>
            <a:spLocks noChangeShapeType="1"/>
          </p:cNvSpPr>
          <p:nvPr/>
        </p:nvSpPr>
        <p:spPr bwMode="auto">
          <a:xfrm>
            <a:off x="914400" y="42672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98669" name="Line 13"/>
          <p:cNvSpPr>
            <a:spLocks noChangeShapeType="1"/>
          </p:cNvSpPr>
          <p:nvPr/>
        </p:nvSpPr>
        <p:spPr bwMode="auto">
          <a:xfrm>
            <a:off x="914400" y="46482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98670" name="Line 14"/>
          <p:cNvSpPr>
            <a:spLocks noChangeShapeType="1"/>
          </p:cNvSpPr>
          <p:nvPr/>
        </p:nvSpPr>
        <p:spPr bwMode="auto">
          <a:xfrm>
            <a:off x="914400" y="38862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98671" name="Line 15"/>
          <p:cNvSpPr>
            <a:spLocks noChangeShapeType="1"/>
          </p:cNvSpPr>
          <p:nvPr/>
        </p:nvSpPr>
        <p:spPr bwMode="auto">
          <a:xfrm>
            <a:off x="914400" y="29718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98672" name="Rectangle 16"/>
          <p:cNvSpPr>
            <a:spLocks noChangeArrowheads="1"/>
          </p:cNvSpPr>
          <p:nvPr/>
        </p:nvSpPr>
        <p:spPr bwMode="auto">
          <a:xfrm>
            <a:off x="1524000" y="3810000"/>
            <a:ext cx="533400" cy="22860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98673" name="Rectangle 17"/>
          <p:cNvSpPr>
            <a:spLocks noChangeArrowheads="1"/>
          </p:cNvSpPr>
          <p:nvPr/>
        </p:nvSpPr>
        <p:spPr bwMode="auto">
          <a:xfrm>
            <a:off x="2362200" y="3733800"/>
            <a:ext cx="533400" cy="23622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98674" name="Rectangle 18"/>
          <p:cNvSpPr>
            <a:spLocks noChangeArrowheads="1"/>
          </p:cNvSpPr>
          <p:nvPr/>
        </p:nvSpPr>
        <p:spPr bwMode="auto">
          <a:xfrm>
            <a:off x="3200400" y="3352800"/>
            <a:ext cx="533400" cy="27432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98675" name="Rectangle 19"/>
          <p:cNvSpPr>
            <a:spLocks noChangeArrowheads="1"/>
          </p:cNvSpPr>
          <p:nvPr/>
        </p:nvSpPr>
        <p:spPr bwMode="auto">
          <a:xfrm>
            <a:off x="4114800" y="3962400"/>
            <a:ext cx="533400" cy="21336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98676" name="Rectangle 20"/>
          <p:cNvSpPr>
            <a:spLocks noChangeArrowheads="1"/>
          </p:cNvSpPr>
          <p:nvPr/>
        </p:nvSpPr>
        <p:spPr bwMode="auto">
          <a:xfrm>
            <a:off x="5105400" y="4953000"/>
            <a:ext cx="533400" cy="11430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98677" name="Rectangle 21"/>
          <p:cNvSpPr>
            <a:spLocks noChangeArrowheads="1"/>
          </p:cNvSpPr>
          <p:nvPr/>
        </p:nvSpPr>
        <p:spPr bwMode="auto">
          <a:xfrm>
            <a:off x="5943600" y="3886200"/>
            <a:ext cx="533400" cy="22098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ransition/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/>
          </p:cNvSpPr>
          <p:nvPr>
            <p:ph type="title"/>
          </p:nvPr>
        </p:nvSpPr>
        <p:spPr>
          <a:xfrm>
            <a:off x="381000" y="263525"/>
            <a:ext cx="8335963" cy="1108075"/>
          </a:xfrm>
          <a:noFill/>
          <a:ln/>
        </p:spPr>
        <p:txBody>
          <a:bodyPr lIns="90840" tIns="44623" rIns="90840" bIns="44623" anchor="b"/>
          <a:lstStyle/>
          <a:p>
            <a:r>
              <a:rPr lang="pl-PL" smtClean="0"/>
              <a:t>Tekst czy grafika?</a:t>
            </a:r>
            <a:endParaRPr lang="en-GB" smtClean="0"/>
          </a:p>
        </p:txBody>
      </p:sp>
      <p:sp>
        <p:nvSpPr>
          <p:cNvPr id="20070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840" tIns="44623" rIns="90840" bIns="44623"/>
          <a:lstStyle/>
          <a:p>
            <a:pPr algn="just">
              <a:lnSpc>
                <a:spcPct val="90000"/>
              </a:lnSpc>
            </a:pPr>
            <a:r>
              <a:rPr lang="pl-PL" sz="2400" u="none" smtClean="0">
                <a:latin typeface="Baskerville Old Face" pitchFamily="18" charset="0"/>
              </a:rPr>
              <a:t>Prezentacja tekstowa zajmuje mniej miejsca niż graficzna.</a:t>
            </a:r>
          </a:p>
          <a:p>
            <a:pPr algn="just">
              <a:lnSpc>
                <a:spcPct val="90000"/>
              </a:lnSpc>
            </a:pPr>
            <a:r>
              <a:rPr lang="pl-PL" sz="2400" u="none" smtClean="0">
                <a:latin typeface="Baskerville Old Face" pitchFamily="18" charset="0"/>
              </a:rPr>
              <a:t>Dynamicznie zmieniające się informacje numeryczne najlepiej uwidacznia się za pomocą prezentacji graficznej.</a:t>
            </a:r>
          </a:p>
          <a:p>
            <a:pPr algn="just">
              <a:lnSpc>
                <a:spcPct val="90000"/>
              </a:lnSpc>
            </a:pPr>
            <a:r>
              <a:rPr lang="pl-PL" sz="2400" u="none" smtClean="0">
                <a:latin typeface="Baskerville Old Face" pitchFamily="18" charset="0"/>
              </a:rPr>
              <a:t>Ustawicznie zmieniające się wyświetlacze cyfrowe są mylące, ponieważ szybkie przyswajanie dokładnych informacji jest trudne.</a:t>
            </a:r>
          </a:p>
          <a:p>
            <a:pPr algn="just">
              <a:lnSpc>
                <a:spcPct val="90000"/>
              </a:lnSpc>
            </a:pPr>
            <a:r>
              <a:rPr lang="pl-PL" sz="2400" u="none" smtClean="0">
                <a:latin typeface="Baskerville Old Face" pitchFamily="18" charset="0"/>
              </a:rPr>
              <a:t>Ciągłe wyświetlacze analogowe umożliwiają zaobserwowanie wartości względnych.</a:t>
            </a:r>
          </a:p>
          <a:p>
            <a:pPr algn="just">
              <a:lnSpc>
                <a:spcPct val="90000"/>
              </a:lnSpc>
            </a:pPr>
            <a:r>
              <a:rPr lang="pl-PL" sz="2400" u="none" smtClean="0">
                <a:latin typeface="Baskerville Old Face" pitchFamily="18" charset="0"/>
              </a:rPr>
              <a:t>Gdy przedstawia się dokładn</a:t>
            </a:r>
            <a:r>
              <a:rPr lang="pl-PL" sz="2400" u="none" smtClean="0">
                <a:latin typeface="Arial" charset="0"/>
              </a:rPr>
              <a:t>ą</a:t>
            </a:r>
            <a:r>
              <a:rPr lang="pl-PL" sz="2400" u="none" smtClean="0">
                <a:latin typeface="Baskerville Old Face" pitchFamily="18" charset="0"/>
              </a:rPr>
              <a:t> informację alfanumeryczną, grafika może służyć do wydobycia danych ukrytych w tle.</a:t>
            </a:r>
          </a:p>
          <a:p>
            <a:pPr algn="just">
              <a:lnSpc>
                <a:spcPct val="90000"/>
              </a:lnSpc>
            </a:pPr>
            <a:r>
              <a:rPr lang="pl-PL" sz="2400" u="none" smtClean="0">
                <a:latin typeface="Baskerville Old Face" pitchFamily="18" charset="0"/>
              </a:rPr>
              <a:t>Graficzne uwydatnianie może również służyć do zwrócenia uwagi użytkownika na zmiany we fragmentach obrazu.</a:t>
            </a:r>
            <a:endParaRPr lang="en-GB" sz="2400" u="none" smtClean="0">
              <a:latin typeface="Baskerville Old Face" pitchFamily="18" charset="0"/>
            </a:endParaRPr>
          </a:p>
        </p:txBody>
      </p:sp>
    </p:spTree>
  </p:cSld>
  <p:clrMapOvr>
    <a:masterClrMapping/>
  </p:clrMapOvr>
  <p:transition/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Analog czy cyfra?</a:t>
            </a:r>
            <a:endParaRPr lang="en-US" smtClean="0"/>
          </a:p>
        </p:txBody>
      </p:sp>
      <p:sp>
        <p:nvSpPr>
          <p:cNvPr id="2785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278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3328988" cy="248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85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200400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90840" tIns="44623" rIns="90840" bIns="44623" anchor="b"/>
          <a:lstStyle/>
          <a:p>
            <a:r>
              <a:rPr lang="pl-PL" sz="3600" smtClean="0"/>
              <a:t>Metody prezentacji dynamicznie zmieniającej się informacji numerycznej</a:t>
            </a:r>
            <a:endParaRPr lang="en-GB" sz="3600" smtClean="0"/>
          </a:p>
        </p:txBody>
      </p:sp>
      <p:sp>
        <p:nvSpPr>
          <p:cNvPr id="202755" name="Rectangle 3"/>
          <p:cNvSpPr>
            <a:spLocks noChangeArrowheads="1"/>
          </p:cNvSpPr>
          <p:nvPr/>
        </p:nvSpPr>
        <p:spPr bwMode="auto">
          <a:xfrm>
            <a:off x="338138" y="2141538"/>
            <a:ext cx="8672512" cy="3392487"/>
          </a:xfrm>
          <a:prstGeom prst="rect">
            <a:avLst/>
          </a:prstGeom>
          <a:noFill/>
          <a:ln w="0">
            <a:solidFill>
              <a:srgbClr val="FFFFFE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pl-PL">
              <a:latin typeface="Times" charset="0"/>
            </a:endParaRPr>
          </a:p>
        </p:txBody>
      </p:sp>
      <p:sp>
        <p:nvSpPr>
          <p:cNvPr id="202756" name="Oval 4"/>
          <p:cNvSpPr>
            <a:spLocks noChangeArrowheads="1"/>
          </p:cNvSpPr>
          <p:nvPr/>
        </p:nvSpPr>
        <p:spPr bwMode="auto">
          <a:xfrm>
            <a:off x="2559050" y="2457450"/>
            <a:ext cx="1903413" cy="1866900"/>
          </a:xfrm>
          <a:prstGeom prst="ellipse">
            <a:avLst/>
          </a:prstGeom>
          <a:solidFill>
            <a:srgbClr val="D8E7F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2757" name="Oval 5"/>
          <p:cNvSpPr>
            <a:spLocks noChangeArrowheads="1"/>
          </p:cNvSpPr>
          <p:nvPr/>
        </p:nvSpPr>
        <p:spPr bwMode="auto">
          <a:xfrm>
            <a:off x="2611438" y="2509838"/>
            <a:ext cx="1798637" cy="1762125"/>
          </a:xfrm>
          <a:prstGeom prst="ellipse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2758" name="Oval 6"/>
          <p:cNvSpPr>
            <a:spLocks noChangeArrowheads="1"/>
          </p:cNvSpPr>
          <p:nvPr/>
        </p:nvSpPr>
        <p:spPr bwMode="auto">
          <a:xfrm>
            <a:off x="2665413" y="2562225"/>
            <a:ext cx="1692275" cy="1657350"/>
          </a:xfrm>
          <a:prstGeom prst="ellipse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2759" name="Oval 7"/>
          <p:cNvSpPr>
            <a:spLocks noChangeArrowheads="1"/>
          </p:cNvSpPr>
          <p:nvPr/>
        </p:nvSpPr>
        <p:spPr bwMode="auto">
          <a:xfrm>
            <a:off x="2717800" y="2614613"/>
            <a:ext cx="1585913" cy="1552575"/>
          </a:xfrm>
          <a:prstGeom prst="ellipse">
            <a:avLst/>
          </a:prstGeom>
          <a:blipFill dpi="0" rotWithShape="0">
            <a:blip r:embed="rId5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2760" name="Oval 8"/>
          <p:cNvSpPr>
            <a:spLocks noChangeArrowheads="1"/>
          </p:cNvSpPr>
          <p:nvPr/>
        </p:nvSpPr>
        <p:spPr bwMode="auto">
          <a:xfrm>
            <a:off x="2770188" y="2667000"/>
            <a:ext cx="1481137" cy="1446213"/>
          </a:xfrm>
          <a:prstGeom prst="ellipse">
            <a:avLst/>
          </a:prstGeom>
          <a:blipFill dpi="0" rotWithShape="0">
            <a:blip r:embed="rId6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2761" name="Oval 9"/>
          <p:cNvSpPr>
            <a:spLocks noChangeArrowheads="1"/>
          </p:cNvSpPr>
          <p:nvPr/>
        </p:nvSpPr>
        <p:spPr bwMode="auto">
          <a:xfrm>
            <a:off x="2824163" y="2719388"/>
            <a:ext cx="1374775" cy="1341437"/>
          </a:xfrm>
          <a:prstGeom prst="ellipse">
            <a:avLst/>
          </a:prstGeom>
          <a:blipFill dpi="0" rotWithShape="0">
            <a:blip r:embed="rId7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2762" name="Oval 10"/>
          <p:cNvSpPr>
            <a:spLocks noChangeArrowheads="1"/>
          </p:cNvSpPr>
          <p:nvPr/>
        </p:nvSpPr>
        <p:spPr bwMode="auto">
          <a:xfrm>
            <a:off x="2876550" y="2773363"/>
            <a:ext cx="1268413" cy="1235075"/>
          </a:xfrm>
          <a:prstGeom prst="ellipse">
            <a:avLst/>
          </a:prstGeom>
          <a:blipFill dpi="0" rotWithShape="0">
            <a:blip r:embed="rId8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2763" name="Oval 11"/>
          <p:cNvSpPr>
            <a:spLocks noChangeArrowheads="1"/>
          </p:cNvSpPr>
          <p:nvPr/>
        </p:nvSpPr>
        <p:spPr bwMode="auto">
          <a:xfrm>
            <a:off x="2928938" y="2825750"/>
            <a:ext cx="1163637" cy="1130300"/>
          </a:xfrm>
          <a:prstGeom prst="ellipse">
            <a:avLst/>
          </a:prstGeom>
          <a:blipFill dpi="0" rotWithShape="0">
            <a:blip r:embed="rId9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2764" name="Oval 12"/>
          <p:cNvSpPr>
            <a:spLocks noChangeArrowheads="1"/>
          </p:cNvSpPr>
          <p:nvPr/>
        </p:nvSpPr>
        <p:spPr bwMode="auto">
          <a:xfrm>
            <a:off x="2982913" y="2878138"/>
            <a:ext cx="1057275" cy="1025525"/>
          </a:xfrm>
          <a:prstGeom prst="ellipse">
            <a:avLst/>
          </a:prstGeom>
          <a:blipFill dpi="0" rotWithShape="0">
            <a:blip r:embed="rId10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2765" name="Oval 13"/>
          <p:cNvSpPr>
            <a:spLocks noChangeArrowheads="1"/>
          </p:cNvSpPr>
          <p:nvPr/>
        </p:nvSpPr>
        <p:spPr bwMode="auto">
          <a:xfrm>
            <a:off x="3035300" y="2930525"/>
            <a:ext cx="950913" cy="920750"/>
          </a:xfrm>
          <a:prstGeom prst="ellipse">
            <a:avLst/>
          </a:prstGeom>
          <a:blipFill dpi="0" rotWithShape="0">
            <a:blip r:embed="rId11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2766" name="Oval 14"/>
          <p:cNvSpPr>
            <a:spLocks noChangeArrowheads="1"/>
          </p:cNvSpPr>
          <p:nvPr/>
        </p:nvSpPr>
        <p:spPr bwMode="auto">
          <a:xfrm>
            <a:off x="3087688" y="2982913"/>
            <a:ext cx="846137" cy="815975"/>
          </a:xfrm>
          <a:prstGeom prst="ellipse">
            <a:avLst/>
          </a:prstGeom>
          <a:blipFill dpi="0" rotWithShape="0">
            <a:blip r:embed="rId1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2767" name="Oval 15"/>
          <p:cNvSpPr>
            <a:spLocks noChangeArrowheads="1"/>
          </p:cNvSpPr>
          <p:nvPr/>
        </p:nvSpPr>
        <p:spPr bwMode="auto">
          <a:xfrm>
            <a:off x="3140075" y="3035300"/>
            <a:ext cx="741363" cy="736600"/>
          </a:xfrm>
          <a:prstGeom prst="ellipse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2768" name="Oval 16"/>
          <p:cNvSpPr>
            <a:spLocks noChangeArrowheads="1"/>
          </p:cNvSpPr>
          <p:nvPr/>
        </p:nvSpPr>
        <p:spPr bwMode="auto">
          <a:xfrm>
            <a:off x="3194050" y="3087688"/>
            <a:ext cx="635000" cy="631825"/>
          </a:xfrm>
          <a:prstGeom prst="ellipse">
            <a:avLst/>
          </a:prstGeom>
          <a:blipFill dpi="0" rotWithShape="0">
            <a:blip r:embed="rId1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2769" name="Oval 17"/>
          <p:cNvSpPr>
            <a:spLocks noChangeArrowheads="1"/>
          </p:cNvSpPr>
          <p:nvPr/>
        </p:nvSpPr>
        <p:spPr bwMode="auto">
          <a:xfrm>
            <a:off x="3246438" y="3141663"/>
            <a:ext cx="528637" cy="525462"/>
          </a:xfrm>
          <a:prstGeom prst="ellipse">
            <a:avLst/>
          </a:prstGeom>
          <a:blipFill dpi="0" rotWithShape="0">
            <a:blip r:embed="rId15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2770" name="Oval 18"/>
          <p:cNvSpPr>
            <a:spLocks noChangeArrowheads="1"/>
          </p:cNvSpPr>
          <p:nvPr/>
        </p:nvSpPr>
        <p:spPr bwMode="auto">
          <a:xfrm>
            <a:off x="3298825" y="3194050"/>
            <a:ext cx="423863" cy="420688"/>
          </a:xfrm>
          <a:prstGeom prst="ellipse">
            <a:avLst/>
          </a:prstGeom>
          <a:blipFill dpi="0" rotWithShape="0">
            <a:blip r:embed="rId16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2771" name="Oval 19"/>
          <p:cNvSpPr>
            <a:spLocks noChangeArrowheads="1"/>
          </p:cNvSpPr>
          <p:nvPr/>
        </p:nvSpPr>
        <p:spPr bwMode="auto">
          <a:xfrm>
            <a:off x="3352800" y="3246438"/>
            <a:ext cx="317500" cy="315912"/>
          </a:xfrm>
          <a:prstGeom prst="ellipse">
            <a:avLst/>
          </a:prstGeom>
          <a:blipFill dpi="0" rotWithShape="0">
            <a:blip r:embed="rId17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2772" name="Oval 20"/>
          <p:cNvSpPr>
            <a:spLocks noChangeArrowheads="1"/>
          </p:cNvSpPr>
          <p:nvPr/>
        </p:nvSpPr>
        <p:spPr bwMode="auto">
          <a:xfrm>
            <a:off x="3405188" y="3298825"/>
            <a:ext cx="211137" cy="209550"/>
          </a:xfrm>
          <a:prstGeom prst="ellipse">
            <a:avLst/>
          </a:prstGeom>
          <a:blipFill dpi="0" rotWithShape="0">
            <a:blip r:embed="rId18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2773" name="Oval 21"/>
          <p:cNvSpPr>
            <a:spLocks noChangeArrowheads="1"/>
          </p:cNvSpPr>
          <p:nvPr/>
        </p:nvSpPr>
        <p:spPr bwMode="auto">
          <a:xfrm>
            <a:off x="3457575" y="3351213"/>
            <a:ext cx="106363" cy="104775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2774" name="Oval 22"/>
          <p:cNvSpPr>
            <a:spLocks noChangeArrowheads="1"/>
          </p:cNvSpPr>
          <p:nvPr/>
        </p:nvSpPr>
        <p:spPr bwMode="auto">
          <a:xfrm>
            <a:off x="2703513" y="2574925"/>
            <a:ext cx="1614487" cy="1631950"/>
          </a:xfrm>
          <a:prstGeom prst="ellips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2775" name="Rectangle 23"/>
          <p:cNvSpPr>
            <a:spLocks noChangeArrowheads="1"/>
          </p:cNvSpPr>
          <p:nvPr/>
        </p:nvSpPr>
        <p:spPr bwMode="auto">
          <a:xfrm>
            <a:off x="5124450" y="2168525"/>
            <a:ext cx="766763" cy="25765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2776" name="Rectangle 24"/>
          <p:cNvSpPr>
            <a:spLocks noChangeArrowheads="1"/>
          </p:cNvSpPr>
          <p:nvPr/>
        </p:nvSpPr>
        <p:spPr bwMode="auto">
          <a:xfrm>
            <a:off x="5137150" y="2181225"/>
            <a:ext cx="766763" cy="2578100"/>
          </a:xfrm>
          <a:prstGeom prst="rect">
            <a:avLst/>
          </a:prstGeom>
          <a:noFill/>
          <a:ln w="269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2777" name="Freeform 25"/>
          <p:cNvSpPr>
            <a:spLocks/>
          </p:cNvSpPr>
          <p:nvPr/>
        </p:nvSpPr>
        <p:spPr bwMode="auto">
          <a:xfrm>
            <a:off x="3511550" y="2562225"/>
            <a:ext cx="712788" cy="841375"/>
          </a:xfrm>
          <a:custGeom>
            <a:avLst/>
            <a:gdLst/>
            <a:ahLst/>
            <a:cxnLst>
              <a:cxn ang="0">
                <a:pos x="449" y="265"/>
              </a:cxn>
              <a:cxn ang="0">
                <a:pos x="366" y="166"/>
              </a:cxn>
              <a:cxn ang="0">
                <a:pos x="266" y="83"/>
              </a:cxn>
              <a:cxn ang="0">
                <a:pos x="133" y="33"/>
              </a:cxn>
              <a:cxn ang="0">
                <a:pos x="0" y="0"/>
              </a:cxn>
              <a:cxn ang="0">
                <a:pos x="0" y="530"/>
              </a:cxn>
              <a:cxn ang="0">
                <a:pos x="449" y="265"/>
              </a:cxn>
              <a:cxn ang="0">
                <a:pos x="449" y="265"/>
              </a:cxn>
            </a:cxnLst>
            <a:rect l="0" t="0" r="r" b="b"/>
            <a:pathLst>
              <a:path w="449" h="530">
                <a:moveTo>
                  <a:pt x="449" y="265"/>
                </a:moveTo>
                <a:lnTo>
                  <a:pt x="366" y="166"/>
                </a:lnTo>
                <a:lnTo>
                  <a:pt x="266" y="83"/>
                </a:lnTo>
                <a:lnTo>
                  <a:pt x="133" y="33"/>
                </a:lnTo>
                <a:lnTo>
                  <a:pt x="0" y="0"/>
                </a:lnTo>
                <a:lnTo>
                  <a:pt x="0" y="530"/>
                </a:lnTo>
                <a:lnTo>
                  <a:pt x="449" y="265"/>
                </a:lnTo>
                <a:lnTo>
                  <a:pt x="449" y="265"/>
                </a:lnTo>
                <a:close/>
              </a:path>
            </a:pathLst>
          </a:custGeom>
          <a:solidFill>
            <a:srgbClr val="6980B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2778" name="Freeform 26"/>
          <p:cNvSpPr>
            <a:spLocks/>
          </p:cNvSpPr>
          <p:nvPr/>
        </p:nvSpPr>
        <p:spPr bwMode="auto">
          <a:xfrm>
            <a:off x="3511550" y="2562225"/>
            <a:ext cx="712788" cy="841375"/>
          </a:xfrm>
          <a:custGeom>
            <a:avLst/>
            <a:gdLst/>
            <a:ahLst/>
            <a:cxnLst>
              <a:cxn ang="0">
                <a:pos x="449" y="265"/>
              </a:cxn>
              <a:cxn ang="0">
                <a:pos x="366" y="166"/>
              </a:cxn>
              <a:cxn ang="0">
                <a:pos x="266" y="83"/>
              </a:cxn>
              <a:cxn ang="0">
                <a:pos x="133" y="33"/>
              </a:cxn>
              <a:cxn ang="0">
                <a:pos x="0" y="0"/>
              </a:cxn>
              <a:cxn ang="0">
                <a:pos x="0" y="530"/>
              </a:cxn>
              <a:cxn ang="0">
                <a:pos x="449" y="265"/>
              </a:cxn>
            </a:cxnLst>
            <a:rect l="0" t="0" r="r" b="b"/>
            <a:pathLst>
              <a:path w="449" h="530">
                <a:moveTo>
                  <a:pt x="449" y="265"/>
                </a:moveTo>
                <a:lnTo>
                  <a:pt x="366" y="166"/>
                </a:lnTo>
                <a:lnTo>
                  <a:pt x="266" y="83"/>
                </a:lnTo>
                <a:lnTo>
                  <a:pt x="133" y="33"/>
                </a:lnTo>
                <a:lnTo>
                  <a:pt x="0" y="0"/>
                </a:lnTo>
                <a:lnTo>
                  <a:pt x="0" y="530"/>
                </a:lnTo>
                <a:lnTo>
                  <a:pt x="449" y="265"/>
                </a:lnTo>
                <a:close/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2779" name="Freeform 27"/>
          <p:cNvSpPr>
            <a:spLocks/>
          </p:cNvSpPr>
          <p:nvPr/>
        </p:nvSpPr>
        <p:spPr bwMode="auto">
          <a:xfrm>
            <a:off x="1343025" y="2957513"/>
            <a:ext cx="290513" cy="288925"/>
          </a:xfrm>
          <a:custGeom>
            <a:avLst/>
            <a:gdLst/>
            <a:ahLst/>
            <a:cxnLst>
              <a:cxn ang="0">
                <a:pos x="67" y="116"/>
              </a:cxn>
              <a:cxn ang="0">
                <a:pos x="0" y="99"/>
              </a:cxn>
              <a:cxn ang="0">
                <a:pos x="50" y="82"/>
              </a:cxn>
              <a:cxn ang="0">
                <a:pos x="183" y="0"/>
              </a:cxn>
              <a:cxn ang="0">
                <a:pos x="100" y="132"/>
              </a:cxn>
              <a:cxn ang="0">
                <a:pos x="67" y="182"/>
              </a:cxn>
              <a:cxn ang="0">
                <a:pos x="67" y="116"/>
              </a:cxn>
            </a:cxnLst>
            <a:rect l="0" t="0" r="r" b="b"/>
            <a:pathLst>
              <a:path w="183" h="182">
                <a:moveTo>
                  <a:pt x="67" y="116"/>
                </a:moveTo>
                <a:lnTo>
                  <a:pt x="0" y="99"/>
                </a:lnTo>
                <a:lnTo>
                  <a:pt x="50" y="82"/>
                </a:lnTo>
                <a:lnTo>
                  <a:pt x="183" y="0"/>
                </a:lnTo>
                <a:lnTo>
                  <a:pt x="100" y="132"/>
                </a:lnTo>
                <a:lnTo>
                  <a:pt x="67" y="182"/>
                </a:lnTo>
                <a:lnTo>
                  <a:pt x="67" y="116"/>
                </a:lnTo>
                <a:close/>
              </a:path>
            </a:pathLst>
          </a:custGeom>
          <a:solidFill>
            <a:srgbClr val="000000"/>
          </a:solidFill>
          <a:ln w="269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2780" name="Oval 28"/>
          <p:cNvSpPr>
            <a:spLocks noChangeArrowheads="1"/>
          </p:cNvSpPr>
          <p:nvPr/>
        </p:nvSpPr>
        <p:spPr bwMode="auto">
          <a:xfrm>
            <a:off x="231775" y="2457450"/>
            <a:ext cx="1905000" cy="1866900"/>
          </a:xfrm>
          <a:prstGeom prst="ellipse">
            <a:avLst/>
          </a:prstGeom>
          <a:solidFill>
            <a:srgbClr val="D8E7F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2781" name="Oval 29"/>
          <p:cNvSpPr>
            <a:spLocks noChangeArrowheads="1"/>
          </p:cNvSpPr>
          <p:nvPr/>
        </p:nvSpPr>
        <p:spPr bwMode="auto">
          <a:xfrm>
            <a:off x="285750" y="2509838"/>
            <a:ext cx="1797050" cy="1762125"/>
          </a:xfrm>
          <a:prstGeom prst="ellipse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2782" name="Oval 30"/>
          <p:cNvSpPr>
            <a:spLocks noChangeArrowheads="1"/>
          </p:cNvSpPr>
          <p:nvPr/>
        </p:nvSpPr>
        <p:spPr bwMode="auto">
          <a:xfrm>
            <a:off x="338138" y="2562225"/>
            <a:ext cx="1692275" cy="1657350"/>
          </a:xfrm>
          <a:prstGeom prst="ellipse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2783" name="Oval 31"/>
          <p:cNvSpPr>
            <a:spLocks noChangeArrowheads="1"/>
          </p:cNvSpPr>
          <p:nvPr/>
        </p:nvSpPr>
        <p:spPr bwMode="auto">
          <a:xfrm>
            <a:off x="390525" y="2614613"/>
            <a:ext cx="1587500" cy="1552575"/>
          </a:xfrm>
          <a:prstGeom prst="ellipse">
            <a:avLst/>
          </a:prstGeom>
          <a:blipFill dpi="0" rotWithShape="0">
            <a:blip r:embed="rId5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2784" name="Oval 32"/>
          <p:cNvSpPr>
            <a:spLocks noChangeArrowheads="1"/>
          </p:cNvSpPr>
          <p:nvPr/>
        </p:nvSpPr>
        <p:spPr bwMode="auto">
          <a:xfrm>
            <a:off x="444500" y="2667000"/>
            <a:ext cx="1479550" cy="1446213"/>
          </a:xfrm>
          <a:prstGeom prst="ellipse">
            <a:avLst/>
          </a:prstGeom>
          <a:blipFill dpi="0" rotWithShape="0">
            <a:blip r:embed="rId6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2785" name="Oval 33"/>
          <p:cNvSpPr>
            <a:spLocks noChangeArrowheads="1"/>
          </p:cNvSpPr>
          <p:nvPr/>
        </p:nvSpPr>
        <p:spPr bwMode="auto">
          <a:xfrm>
            <a:off x="496888" y="2719388"/>
            <a:ext cx="1374775" cy="1341437"/>
          </a:xfrm>
          <a:prstGeom prst="ellipse">
            <a:avLst/>
          </a:prstGeom>
          <a:blipFill dpi="0" rotWithShape="0">
            <a:blip r:embed="rId7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2786" name="Oval 34"/>
          <p:cNvSpPr>
            <a:spLocks noChangeArrowheads="1"/>
          </p:cNvSpPr>
          <p:nvPr/>
        </p:nvSpPr>
        <p:spPr bwMode="auto">
          <a:xfrm>
            <a:off x="549275" y="2773363"/>
            <a:ext cx="1270000" cy="1235075"/>
          </a:xfrm>
          <a:prstGeom prst="ellipse">
            <a:avLst/>
          </a:prstGeom>
          <a:blipFill dpi="0" rotWithShape="0">
            <a:blip r:embed="rId8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2787" name="Oval 35"/>
          <p:cNvSpPr>
            <a:spLocks noChangeArrowheads="1"/>
          </p:cNvSpPr>
          <p:nvPr/>
        </p:nvSpPr>
        <p:spPr bwMode="auto">
          <a:xfrm>
            <a:off x="603250" y="2825750"/>
            <a:ext cx="1162050" cy="1130300"/>
          </a:xfrm>
          <a:prstGeom prst="ellipse">
            <a:avLst/>
          </a:prstGeom>
          <a:blipFill dpi="0" rotWithShape="0">
            <a:blip r:embed="rId9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2788" name="Oval 36"/>
          <p:cNvSpPr>
            <a:spLocks noChangeArrowheads="1"/>
          </p:cNvSpPr>
          <p:nvPr/>
        </p:nvSpPr>
        <p:spPr bwMode="auto">
          <a:xfrm>
            <a:off x="655638" y="2878138"/>
            <a:ext cx="1057275" cy="1025525"/>
          </a:xfrm>
          <a:prstGeom prst="ellipse">
            <a:avLst/>
          </a:prstGeom>
          <a:blipFill dpi="0" rotWithShape="0">
            <a:blip r:embed="rId10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2789" name="Oval 37"/>
          <p:cNvSpPr>
            <a:spLocks noChangeArrowheads="1"/>
          </p:cNvSpPr>
          <p:nvPr/>
        </p:nvSpPr>
        <p:spPr bwMode="auto">
          <a:xfrm>
            <a:off x="708025" y="2930525"/>
            <a:ext cx="952500" cy="920750"/>
          </a:xfrm>
          <a:prstGeom prst="ellipse">
            <a:avLst/>
          </a:prstGeom>
          <a:blipFill dpi="0" rotWithShape="0">
            <a:blip r:embed="rId11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2790" name="Oval 38"/>
          <p:cNvSpPr>
            <a:spLocks noChangeArrowheads="1"/>
          </p:cNvSpPr>
          <p:nvPr/>
        </p:nvSpPr>
        <p:spPr bwMode="auto">
          <a:xfrm>
            <a:off x="760413" y="2982913"/>
            <a:ext cx="846137" cy="815975"/>
          </a:xfrm>
          <a:prstGeom prst="ellipse">
            <a:avLst/>
          </a:prstGeom>
          <a:blipFill dpi="0" rotWithShape="0">
            <a:blip r:embed="rId1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2791" name="Oval 39"/>
          <p:cNvSpPr>
            <a:spLocks noChangeArrowheads="1"/>
          </p:cNvSpPr>
          <p:nvPr/>
        </p:nvSpPr>
        <p:spPr bwMode="auto">
          <a:xfrm>
            <a:off x="814388" y="3035300"/>
            <a:ext cx="739775" cy="736600"/>
          </a:xfrm>
          <a:prstGeom prst="ellipse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2792" name="Oval 40"/>
          <p:cNvSpPr>
            <a:spLocks noChangeArrowheads="1"/>
          </p:cNvSpPr>
          <p:nvPr/>
        </p:nvSpPr>
        <p:spPr bwMode="auto">
          <a:xfrm>
            <a:off x="866775" y="3087688"/>
            <a:ext cx="635000" cy="631825"/>
          </a:xfrm>
          <a:prstGeom prst="ellipse">
            <a:avLst/>
          </a:prstGeom>
          <a:blipFill dpi="0" rotWithShape="0">
            <a:blip r:embed="rId1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2793" name="Oval 41"/>
          <p:cNvSpPr>
            <a:spLocks noChangeArrowheads="1"/>
          </p:cNvSpPr>
          <p:nvPr/>
        </p:nvSpPr>
        <p:spPr bwMode="auto">
          <a:xfrm>
            <a:off x="919163" y="3141663"/>
            <a:ext cx="530225" cy="525462"/>
          </a:xfrm>
          <a:prstGeom prst="ellipse">
            <a:avLst/>
          </a:prstGeom>
          <a:blipFill dpi="0" rotWithShape="0">
            <a:blip r:embed="rId15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2794" name="Oval 42"/>
          <p:cNvSpPr>
            <a:spLocks noChangeArrowheads="1"/>
          </p:cNvSpPr>
          <p:nvPr/>
        </p:nvSpPr>
        <p:spPr bwMode="auto">
          <a:xfrm>
            <a:off x="973138" y="3194050"/>
            <a:ext cx="422275" cy="420688"/>
          </a:xfrm>
          <a:prstGeom prst="ellipse">
            <a:avLst/>
          </a:prstGeom>
          <a:blipFill dpi="0" rotWithShape="0">
            <a:blip r:embed="rId16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2795" name="Oval 43"/>
          <p:cNvSpPr>
            <a:spLocks noChangeArrowheads="1"/>
          </p:cNvSpPr>
          <p:nvPr/>
        </p:nvSpPr>
        <p:spPr bwMode="auto">
          <a:xfrm>
            <a:off x="1025525" y="3246438"/>
            <a:ext cx="317500" cy="315912"/>
          </a:xfrm>
          <a:prstGeom prst="ellipse">
            <a:avLst/>
          </a:prstGeom>
          <a:blipFill dpi="0" rotWithShape="0">
            <a:blip r:embed="rId17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2796" name="Oval 44"/>
          <p:cNvSpPr>
            <a:spLocks noChangeArrowheads="1"/>
          </p:cNvSpPr>
          <p:nvPr/>
        </p:nvSpPr>
        <p:spPr bwMode="auto">
          <a:xfrm>
            <a:off x="1077913" y="3298825"/>
            <a:ext cx="212725" cy="209550"/>
          </a:xfrm>
          <a:prstGeom prst="ellipse">
            <a:avLst/>
          </a:prstGeom>
          <a:blipFill dpi="0" rotWithShape="0">
            <a:blip r:embed="rId18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2797" name="Oval 45"/>
          <p:cNvSpPr>
            <a:spLocks noChangeArrowheads="1"/>
          </p:cNvSpPr>
          <p:nvPr/>
        </p:nvSpPr>
        <p:spPr bwMode="auto">
          <a:xfrm>
            <a:off x="1131888" y="3351213"/>
            <a:ext cx="104775" cy="104775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2798" name="Oval 46"/>
          <p:cNvSpPr>
            <a:spLocks noChangeArrowheads="1"/>
          </p:cNvSpPr>
          <p:nvPr/>
        </p:nvSpPr>
        <p:spPr bwMode="auto">
          <a:xfrm>
            <a:off x="377825" y="2574925"/>
            <a:ext cx="1612900" cy="1631950"/>
          </a:xfrm>
          <a:prstGeom prst="ellips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2799" name="Rectangle 47"/>
          <p:cNvSpPr>
            <a:spLocks noChangeArrowheads="1"/>
          </p:cNvSpPr>
          <p:nvPr/>
        </p:nvSpPr>
        <p:spPr bwMode="auto">
          <a:xfrm>
            <a:off x="1131888" y="2614613"/>
            <a:ext cx="238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1900">
                <a:solidFill>
                  <a:srgbClr val="000000"/>
                </a:solidFill>
                <a:latin typeface="Times" charset="0"/>
              </a:rPr>
              <a:t>1</a:t>
            </a:r>
            <a:endParaRPr lang="en-GB">
              <a:latin typeface="Times" charset="0"/>
            </a:endParaRPr>
          </a:p>
        </p:txBody>
      </p:sp>
      <p:sp>
        <p:nvSpPr>
          <p:cNvPr id="202800" name="Rectangle 48"/>
          <p:cNvSpPr>
            <a:spLocks noChangeArrowheads="1"/>
          </p:cNvSpPr>
          <p:nvPr/>
        </p:nvSpPr>
        <p:spPr bwMode="auto">
          <a:xfrm>
            <a:off x="1131888" y="3797300"/>
            <a:ext cx="238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1900">
                <a:solidFill>
                  <a:srgbClr val="000000"/>
                </a:solidFill>
                <a:latin typeface="Times" charset="0"/>
              </a:rPr>
              <a:t>3</a:t>
            </a:r>
            <a:endParaRPr lang="en-GB">
              <a:latin typeface="Times" charset="0"/>
            </a:endParaRPr>
          </a:p>
        </p:txBody>
      </p:sp>
      <p:sp>
        <p:nvSpPr>
          <p:cNvPr id="202801" name="Rectangle 49"/>
          <p:cNvSpPr>
            <a:spLocks noChangeArrowheads="1"/>
          </p:cNvSpPr>
          <p:nvPr/>
        </p:nvSpPr>
        <p:spPr bwMode="auto">
          <a:xfrm>
            <a:off x="496888" y="3192463"/>
            <a:ext cx="238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1900">
                <a:solidFill>
                  <a:srgbClr val="000000"/>
                </a:solidFill>
                <a:latin typeface="Times" charset="0"/>
              </a:rPr>
              <a:t>4</a:t>
            </a:r>
            <a:endParaRPr lang="en-GB">
              <a:latin typeface="Times" charset="0"/>
            </a:endParaRPr>
          </a:p>
        </p:txBody>
      </p:sp>
      <p:sp>
        <p:nvSpPr>
          <p:cNvPr id="202802" name="Rectangle 50"/>
          <p:cNvSpPr>
            <a:spLocks noChangeArrowheads="1"/>
          </p:cNvSpPr>
          <p:nvPr/>
        </p:nvSpPr>
        <p:spPr bwMode="auto">
          <a:xfrm>
            <a:off x="1765300" y="3192463"/>
            <a:ext cx="238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1900">
                <a:solidFill>
                  <a:srgbClr val="000000"/>
                </a:solidFill>
                <a:latin typeface="Times" charset="0"/>
              </a:rPr>
              <a:t>2</a:t>
            </a:r>
            <a:endParaRPr lang="en-GB">
              <a:latin typeface="Times" charset="0"/>
            </a:endParaRPr>
          </a:p>
        </p:txBody>
      </p:sp>
      <p:sp>
        <p:nvSpPr>
          <p:cNvPr id="202803" name="Line 51"/>
          <p:cNvSpPr>
            <a:spLocks noChangeShapeType="1"/>
          </p:cNvSpPr>
          <p:nvPr/>
        </p:nvSpPr>
        <p:spPr bwMode="auto">
          <a:xfrm flipH="1">
            <a:off x="1184275" y="3087688"/>
            <a:ext cx="317500" cy="315912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2804" name="Rectangle 52"/>
          <p:cNvSpPr>
            <a:spLocks noChangeArrowheads="1"/>
          </p:cNvSpPr>
          <p:nvPr/>
        </p:nvSpPr>
        <p:spPr bwMode="auto">
          <a:xfrm>
            <a:off x="1169988" y="3390900"/>
            <a:ext cx="28575" cy="26988"/>
          </a:xfrm>
          <a:prstGeom prst="rect">
            <a:avLst/>
          </a:prstGeom>
          <a:solidFill>
            <a:srgbClr val="000000"/>
          </a:solidFill>
          <a:ln w="269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2805" name="Freeform 53"/>
          <p:cNvSpPr>
            <a:spLocks/>
          </p:cNvSpPr>
          <p:nvPr/>
        </p:nvSpPr>
        <p:spPr bwMode="auto">
          <a:xfrm>
            <a:off x="5283200" y="2273300"/>
            <a:ext cx="449263" cy="2339975"/>
          </a:xfrm>
          <a:custGeom>
            <a:avLst/>
            <a:gdLst/>
            <a:ahLst/>
            <a:cxnLst>
              <a:cxn ang="0">
                <a:pos x="216" y="1226"/>
              </a:cxn>
              <a:cxn ang="0">
                <a:pos x="266" y="1275"/>
              </a:cxn>
              <a:cxn ang="0">
                <a:pos x="283" y="1342"/>
              </a:cxn>
              <a:cxn ang="0">
                <a:pos x="233" y="1441"/>
              </a:cxn>
              <a:cxn ang="0">
                <a:pos x="199" y="1474"/>
              </a:cxn>
              <a:cxn ang="0">
                <a:pos x="133" y="1474"/>
              </a:cxn>
              <a:cxn ang="0">
                <a:pos x="33" y="1441"/>
              </a:cxn>
              <a:cxn ang="0">
                <a:pos x="16" y="1391"/>
              </a:cxn>
              <a:cxn ang="0">
                <a:pos x="0" y="1342"/>
              </a:cxn>
              <a:cxn ang="0">
                <a:pos x="16" y="1275"/>
              </a:cxn>
              <a:cxn ang="0">
                <a:pos x="66" y="1226"/>
              </a:cxn>
              <a:cxn ang="0">
                <a:pos x="66" y="66"/>
              </a:cxn>
              <a:cxn ang="0">
                <a:pos x="83" y="16"/>
              </a:cxn>
              <a:cxn ang="0">
                <a:pos x="133" y="0"/>
              </a:cxn>
              <a:cxn ang="0">
                <a:pos x="133" y="0"/>
              </a:cxn>
              <a:cxn ang="0">
                <a:pos x="183" y="16"/>
              </a:cxn>
              <a:cxn ang="0">
                <a:pos x="216" y="66"/>
              </a:cxn>
              <a:cxn ang="0">
                <a:pos x="216" y="1226"/>
              </a:cxn>
            </a:cxnLst>
            <a:rect l="0" t="0" r="r" b="b"/>
            <a:pathLst>
              <a:path w="283" h="1474">
                <a:moveTo>
                  <a:pt x="216" y="1226"/>
                </a:moveTo>
                <a:lnTo>
                  <a:pt x="266" y="1275"/>
                </a:lnTo>
                <a:lnTo>
                  <a:pt x="283" y="1342"/>
                </a:lnTo>
                <a:lnTo>
                  <a:pt x="233" y="1441"/>
                </a:lnTo>
                <a:lnTo>
                  <a:pt x="199" y="1474"/>
                </a:lnTo>
                <a:lnTo>
                  <a:pt x="133" y="1474"/>
                </a:lnTo>
                <a:lnTo>
                  <a:pt x="33" y="1441"/>
                </a:lnTo>
                <a:lnTo>
                  <a:pt x="16" y="1391"/>
                </a:lnTo>
                <a:lnTo>
                  <a:pt x="0" y="1342"/>
                </a:lnTo>
                <a:lnTo>
                  <a:pt x="16" y="1275"/>
                </a:lnTo>
                <a:lnTo>
                  <a:pt x="66" y="1226"/>
                </a:lnTo>
                <a:lnTo>
                  <a:pt x="66" y="66"/>
                </a:lnTo>
                <a:lnTo>
                  <a:pt x="83" y="16"/>
                </a:lnTo>
                <a:lnTo>
                  <a:pt x="133" y="0"/>
                </a:lnTo>
                <a:lnTo>
                  <a:pt x="133" y="0"/>
                </a:lnTo>
                <a:lnTo>
                  <a:pt x="183" y="16"/>
                </a:lnTo>
                <a:lnTo>
                  <a:pt x="216" y="66"/>
                </a:lnTo>
                <a:lnTo>
                  <a:pt x="216" y="1226"/>
                </a:lnTo>
                <a:close/>
              </a:path>
            </a:pathLst>
          </a:custGeom>
          <a:solidFill>
            <a:srgbClr val="FDE8E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2806" name="Freeform 54"/>
          <p:cNvSpPr>
            <a:spLocks/>
          </p:cNvSpPr>
          <p:nvPr/>
        </p:nvSpPr>
        <p:spPr bwMode="auto">
          <a:xfrm>
            <a:off x="5283200" y="2273300"/>
            <a:ext cx="449263" cy="2339975"/>
          </a:xfrm>
          <a:custGeom>
            <a:avLst/>
            <a:gdLst/>
            <a:ahLst/>
            <a:cxnLst>
              <a:cxn ang="0">
                <a:pos x="216" y="1226"/>
              </a:cxn>
              <a:cxn ang="0">
                <a:pos x="266" y="1275"/>
              </a:cxn>
              <a:cxn ang="0">
                <a:pos x="283" y="1342"/>
              </a:cxn>
              <a:cxn ang="0">
                <a:pos x="233" y="1441"/>
              </a:cxn>
              <a:cxn ang="0">
                <a:pos x="199" y="1474"/>
              </a:cxn>
              <a:cxn ang="0">
                <a:pos x="133" y="1474"/>
              </a:cxn>
              <a:cxn ang="0">
                <a:pos x="33" y="1441"/>
              </a:cxn>
              <a:cxn ang="0">
                <a:pos x="16" y="1391"/>
              </a:cxn>
              <a:cxn ang="0">
                <a:pos x="0" y="1342"/>
              </a:cxn>
              <a:cxn ang="0">
                <a:pos x="16" y="1275"/>
              </a:cxn>
              <a:cxn ang="0">
                <a:pos x="66" y="1226"/>
              </a:cxn>
              <a:cxn ang="0">
                <a:pos x="66" y="66"/>
              </a:cxn>
              <a:cxn ang="0">
                <a:pos x="83" y="16"/>
              </a:cxn>
              <a:cxn ang="0">
                <a:pos x="133" y="0"/>
              </a:cxn>
              <a:cxn ang="0">
                <a:pos x="183" y="16"/>
              </a:cxn>
              <a:cxn ang="0">
                <a:pos x="216" y="66"/>
              </a:cxn>
              <a:cxn ang="0">
                <a:pos x="216" y="1226"/>
              </a:cxn>
            </a:cxnLst>
            <a:rect l="0" t="0" r="r" b="b"/>
            <a:pathLst>
              <a:path w="283" h="1474">
                <a:moveTo>
                  <a:pt x="216" y="1226"/>
                </a:moveTo>
                <a:lnTo>
                  <a:pt x="266" y="1275"/>
                </a:lnTo>
                <a:lnTo>
                  <a:pt x="283" y="1342"/>
                </a:lnTo>
                <a:lnTo>
                  <a:pt x="233" y="1441"/>
                </a:lnTo>
                <a:lnTo>
                  <a:pt x="199" y="1474"/>
                </a:lnTo>
                <a:lnTo>
                  <a:pt x="133" y="1474"/>
                </a:lnTo>
                <a:lnTo>
                  <a:pt x="33" y="1441"/>
                </a:lnTo>
                <a:lnTo>
                  <a:pt x="16" y="1391"/>
                </a:lnTo>
                <a:lnTo>
                  <a:pt x="0" y="1342"/>
                </a:lnTo>
                <a:lnTo>
                  <a:pt x="16" y="1275"/>
                </a:lnTo>
                <a:lnTo>
                  <a:pt x="66" y="1226"/>
                </a:lnTo>
                <a:lnTo>
                  <a:pt x="66" y="66"/>
                </a:lnTo>
                <a:lnTo>
                  <a:pt x="83" y="16"/>
                </a:lnTo>
                <a:lnTo>
                  <a:pt x="133" y="0"/>
                </a:lnTo>
                <a:lnTo>
                  <a:pt x="183" y="16"/>
                </a:lnTo>
                <a:lnTo>
                  <a:pt x="216" y="66"/>
                </a:lnTo>
                <a:lnTo>
                  <a:pt x="216" y="1226"/>
                </a:lnTo>
                <a:close/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2807" name="Freeform 55"/>
          <p:cNvSpPr>
            <a:spLocks/>
          </p:cNvSpPr>
          <p:nvPr/>
        </p:nvSpPr>
        <p:spPr bwMode="auto">
          <a:xfrm>
            <a:off x="5283200" y="3508375"/>
            <a:ext cx="449263" cy="1104900"/>
          </a:xfrm>
          <a:custGeom>
            <a:avLst/>
            <a:gdLst/>
            <a:ahLst/>
            <a:cxnLst>
              <a:cxn ang="0">
                <a:pos x="66" y="0"/>
              </a:cxn>
              <a:cxn ang="0">
                <a:pos x="216" y="0"/>
              </a:cxn>
              <a:cxn ang="0">
                <a:pos x="216" y="448"/>
              </a:cxn>
              <a:cxn ang="0">
                <a:pos x="266" y="497"/>
              </a:cxn>
              <a:cxn ang="0">
                <a:pos x="283" y="564"/>
              </a:cxn>
              <a:cxn ang="0">
                <a:pos x="233" y="663"/>
              </a:cxn>
              <a:cxn ang="0">
                <a:pos x="199" y="696"/>
              </a:cxn>
              <a:cxn ang="0">
                <a:pos x="133" y="696"/>
              </a:cxn>
              <a:cxn ang="0">
                <a:pos x="33" y="663"/>
              </a:cxn>
              <a:cxn ang="0">
                <a:pos x="16" y="613"/>
              </a:cxn>
              <a:cxn ang="0">
                <a:pos x="0" y="564"/>
              </a:cxn>
              <a:cxn ang="0">
                <a:pos x="16" y="497"/>
              </a:cxn>
              <a:cxn ang="0">
                <a:pos x="66" y="448"/>
              </a:cxn>
              <a:cxn ang="0">
                <a:pos x="66" y="0"/>
              </a:cxn>
            </a:cxnLst>
            <a:rect l="0" t="0" r="r" b="b"/>
            <a:pathLst>
              <a:path w="283" h="696">
                <a:moveTo>
                  <a:pt x="66" y="0"/>
                </a:moveTo>
                <a:lnTo>
                  <a:pt x="216" y="0"/>
                </a:lnTo>
                <a:lnTo>
                  <a:pt x="216" y="448"/>
                </a:lnTo>
                <a:lnTo>
                  <a:pt x="266" y="497"/>
                </a:lnTo>
                <a:lnTo>
                  <a:pt x="283" y="564"/>
                </a:lnTo>
                <a:lnTo>
                  <a:pt x="233" y="663"/>
                </a:lnTo>
                <a:lnTo>
                  <a:pt x="199" y="696"/>
                </a:lnTo>
                <a:lnTo>
                  <a:pt x="133" y="696"/>
                </a:lnTo>
                <a:lnTo>
                  <a:pt x="33" y="663"/>
                </a:lnTo>
                <a:lnTo>
                  <a:pt x="16" y="613"/>
                </a:lnTo>
                <a:lnTo>
                  <a:pt x="0" y="564"/>
                </a:lnTo>
                <a:lnTo>
                  <a:pt x="16" y="497"/>
                </a:lnTo>
                <a:lnTo>
                  <a:pt x="66" y="448"/>
                </a:lnTo>
                <a:lnTo>
                  <a:pt x="66" y="0"/>
                </a:lnTo>
                <a:close/>
              </a:path>
            </a:pathLst>
          </a:custGeom>
          <a:solidFill>
            <a:srgbClr val="D9090A"/>
          </a:solidFill>
          <a:ln w="269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2808" name="Rectangle 56"/>
          <p:cNvSpPr>
            <a:spLocks noChangeArrowheads="1"/>
          </p:cNvSpPr>
          <p:nvPr/>
        </p:nvSpPr>
        <p:spPr bwMode="auto">
          <a:xfrm>
            <a:off x="6737350" y="3403600"/>
            <a:ext cx="1057275" cy="211138"/>
          </a:xfrm>
          <a:prstGeom prst="rect">
            <a:avLst/>
          </a:prstGeom>
          <a:solidFill>
            <a:srgbClr val="6980B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2809" name="Rectangle 57"/>
          <p:cNvSpPr>
            <a:spLocks noChangeArrowheads="1"/>
          </p:cNvSpPr>
          <p:nvPr/>
        </p:nvSpPr>
        <p:spPr bwMode="auto">
          <a:xfrm>
            <a:off x="6750050" y="3416300"/>
            <a:ext cx="1058863" cy="211138"/>
          </a:xfrm>
          <a:prstGeom prst="rect">
            <a:avLst/>
          </a:prstGeom>
          <a:noFill/>
          <a:ln w="269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2810" name="Rectangle 58"/>
          <p:cNvSpPr>
            <a:spLocks noChangeArrowheads="1"/>
          </p:cNvSpPr>
          <p:nvPr/>
        </p:nvSpPr>
        <p:spPr bwMode="auto">
          <a:xfrm>
            <a:off x="7794625" y="3403600"/>
            <a:ext cx="1057275" cy="2111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2811" name="Rectangle 59"/>
          <p:cNvSpPr>
            <a:spLocks noChangeArrowheads="1"/>
          </p:cNvSpPr>
          <p:nvPr/>
        </p:nvSpPr>
        <p:spPr bwMode="auto">
          <a:xfrm>
            <a:off x="7807325" y="3416300"/>
            <a:ext cx="1058863" cy="211138"/>
          </a:xfrm>
          <a:prstGeom prst="rect">
            <a:avLst/>
          </a:prstGeom>
          <a:noFill/>
          <a:ln w="269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2812" name="Rectangle 60"/>
          <p:cNvSpPr>
            <a:spLocks noChangeArrowheads="1"/>
          </p:cNvSpPr>
          <p:nvPr/>
        </p:nvSpPr>
        <p:spPr bwMode="auto">
          <a:xfrm>
            <a:off x="6683375" y="3008313"/>
            <a:ext cx="238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1900">
                <a:solidFill>
                  <a:srgbClr val="000000"/>
                </a:solidFill>
                <a:latin typeface="Times" charset="0"/>
              </a:rPr>
              <a:t>0</a:t>
            </a:r>
            <a:endParaRPr lang="en-GB">
              <a:latin typeface="Times" charset="0"/>
            </a:endParaRPr>
          </a:p>
        </p:txBody>
      </p:sp>
      <p:sp>
        <p:nvSpPr>
          <p:cNvPr id="202813" name="Rectangle 61"/>
          <p:cNvSpPr>
            <a:spLocks noChangeArrowheads="1"/>
          </p:cNvSpPr>
          <p:nvPr/>
        </p:nvSpPr>
        <p:spPr bwMode="auto">
          <a:xfrm>
            <a:off x="7715250" y="3008313"/>
            <a:ext cx="238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1900">
                <a:solidFill>
                  <a:srgbClr val="000000"/>
                </a:solidFill>
                <a:latin typeface="Times" charset="0"/>
              </a:rPr>
              <a:t>1</a:t>
            </a:r>
            <a:endParaRPr lang="en-GB">
              <a:latin typeface="Times" charset="0"/>
            </a:endParaRPr>
          </a:p>
        </p:txBody>
      </p:sp>
      <p:sp>
        <p:nvSpPr>
          <p:cNvPr id="202814" name="Rectangle 62"/>
          <p:cNvSpPr>
            <a:spLocks noChangeArrowheads="1"/>
          </p:cNvSpPr>
          <p:nvPr/>
        </p:nvSpPr>
        <p:spPr bwMode="auto">
          <a:xfrm>
            <a:off x="7847013" y="3008313"/>
            <a:ext cx="238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1900">
                <a:solidFill>
                  <a:srgbClr val="000000"/>
                </a:solidFill>
                <a:latin typeface="Times" charset="0"/>
              </a:rPr>
              <a:t>0</a:t>
            </a:r>
            <a:endParaRPr lang="en-GB">
              <a:latin typeface="Times" charset="0"/>
            </a:endParaRPr>
          </a:p>
        </p:txBody>
      </p:sp>
      <p:sp>
        <p:nvSpPr>
          <p:cNvPr id="202815" name="Rectangle 63"/>
          <p:cNvSpPr>
            <a:spLocks noChangeArrowheads="1"/>
          </p:cNvSpPr>
          <p:nvPr/>
        </p:nvSpPr>
        <p:spPr bwMode="auto">
          <a:xfrm>
            <a:off x="8693150" y="3008313"/>
            <a:ext cx="238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1900">
                <a:solidFill>
                  <a:srgbClr val="000000"/>
                </a:solidFill>
                <a:latin typeface="Times" charset="0"/>
              </a:rPr>
              <a:t>2</a:t>
            </a:r>
            <a:endParaRPr lang="en-GB">
              <a:latin typeface="Times" charset="0"/>
            </a:endParaRPr>
          </a:p>
        </p:txBody>
      </p:sp>
      <p:sp>
        <p:nvSpPr>
          <p:cNvPr id="202816" name="Rectangle 64"/>
          <p:cNvSpPr>
            <a:spLocks noChangeArrowheads="1"/>
          </p:cNvSpPr>
          <p:nvPr/>
        </p:nvSpPr>
        <p:spPr bwMode="auto">
          <a:xfrm>
            <a:off x="8824913" y="3008313"/>
            <a:ext cx="238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1900">
                <a:solidFill>
                  <a:srgbClr val="000000"/>
                </a:solidFill>
                <a:latin typeface="Times" charset="0"/>
              </a:rPr>
              <a:t>0</a:t>
            </a:r>
            <a:endParaRPr lang="en-GB">
              <a:latin typeface="Times" charset="0"/>
            </a:endParaRPr>
          </a:p>
        </p:txBody>
      </p:sp>
      <p:sp>
        <p:nvSpPr>
          <p:cNvPr id="202817" name="Rectangle 65"/>
          <p:cNvSpPr>
            <a:spLocks noChangeArrowheads="1"/>
          </p:cNvSpPr>
          <p:nvPr/>
        </p:nvSpPr>
        <p:spPr bwMode="auto">
          <a:xfrm>
            <a:off x="946150" y="4929188"/>
            <a:ext cx="158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1900">
                <a:solidFill>
                  <a:srgbClr val="000000"/>
                </a:solidFill>
                <a:latin typeface="Times" charset="0"/>
              </a:rPr>
              <a:t> </a:t>
            </a:r>
            <a:endParaRPr lang="en-GB">
              <a:latin typeface="Times" charset="0"/>
            </a:endParaRPr>
          </a:p>
        </p:txBody>
      </p:sp>
      <p:sp>
        <p:nvSpPr>
          <p:cNvPr id="202818" name="Rectangle 66"/>
          <p:cNvSpPr>
            <a:spLocks noChangeArrowheads="1"/>
          </p:cNvSpPr>
          <p:nvPr/>
        </p:nvSpPr>
        <p:spPr bwMode="auto">
          <a:xfrm>
            <a:off x="1449388" y="4929188"/>
            <a:ext cx="158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1900">
                <a:solidFill>
                  <a:srgbClr val="000000"/>
                </a:solidFill>
                <a:latin typeface="Times" charset="0"/>
              </a:rPr>
              <a:t> </a:t>
            </a:r>
            <a:endParaRPr lang="en-GB">
              <a:latin typeface="Times" charset="0"/>
            </a:endParaRPr>
          </a:p>
        </p:txBody>
      </p:sp>
      <p:sp>
        <p:nvSpPr>
          <p:cNvPr id="202819" name="Rectangle 67"/>
          <p:cNvSpPr>
            <a:spLocks noChangeArrowheads="1"/>
          </p:cNvSpPr>
          <p:nvPr/>
        </p:nvSpPr>
        <p:spPr bwMode="auto">
          <a:xfrm>
            <a:off x="3511550" y="4929188"/>
            <a:ext cx="158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1900">
                <a:solidFill>
                  <a:srgbClr val="000000"/>
                </a:solidFill>
                <a:latin typeface="Times" charset="0"/>
              </a:rPr>
              <a:t> </a:t>
            </a:r>
            <a:endParaRPr lang="en-GB">
              <a:latin typeface="Times" charset="0"/>
            </a:endParaRPr>
          </a:p>
        </p:txBody>
      </p:sp>
      <p:sp>
        <p:nvSpPr>
          <p:cNvPr id="202820" name="Rectangle 68"/>
          <p:cNvSpPr>
            <a:spLocks noChangeArrowheads="1"/>
          </p:cNvSpPr>
          <p:nvPr/>
        </p:nvSpPr>
        <p:spPr bwMode="auto">
          <a:xfrm>
            <a:off x="8112125" y="4929188"/>
            <a:ext cx="158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1900">
                <a:solidFill>
                  <a:srgbClr val="000000"/>
                </a:solidFill>
                <a:latin typeface="Times" charset="0"/>
              </a:rPr>
              <a:t> </a:t>
            </a:r>
            <a:endParaRPr lang="en-GB">
              <a:latin typeface="Times" charset="0"/>
            </a:endParaRPr>
          </a:p>
        </p:txBody>
      </p:sp>
      <p:sp>
        <p:nvSpPr>
          <p:cNvPr id="202821" name="Text Box 69"/>
          <p:cNvSpPr txBox="1">
            <a:spLocks noChangeArrowheads="1"/>
          </p:cNvSpPr>
          <p:nvPr/>
        </p:nvSpPr>
        <p:spPr bwMode="auto">
          <a:xfrm>
            <a:off x="0" y="5240338"/>
            <a:ext cx="9142413" cy="161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pl-PL" sz="2000">
                <a:latin typeface="Times" charset="0"/>
              </a:rPr>
              <a:t>Zegar ze wskazówką       Diagram kołowy	    Termometr	      Pasek poziomy</a:t>
            </a:r>
          </a:p>
          <a:p>
            <a:pPr eaLnBrk="0" hangingPunct="0"/>
            <a:endParaRPr lang="pl-PL" sz="2000">
              <a:latin typeface="Times" charset="0"/>
            </a:endParaRPr>
          </a:p>
          <a:p>
            <a:pPr eaLnBrk="0" hangingPunct="0"/>
            <a:endParaRPr lang="pl-PL" sz="2000">
              <a:latin typeface="Times" charset="0"/>
            </a:endParaRPr>
          </a:p>
          <a:p>
            <a:pPr eaLnBrk="0" hangingPunct="0"/>
            <a:endParaRPr lang="pl-PL" sz="2000">
              <a:latin typeface="Times" charset="0"/>
            </a:endParaRPr>
          </a:p>
          <a:p>
            <a:pPr eaLnBrk="0" hangingPunct="0"/>
            <a:endParaRPr lang="en-GB" sz="2000">
              <a:latin typeface="Times" charset="0"/>
            </a:endParaRPr>
          </a:p>
        </p:txBody>
      </p:sp>
    </p:spTree>
  </p:cSld>
  <p:clrMapOvr>
    <a:masterClrMapping/>
  </p:clrMapOvr>
  <p:transition/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90840" tIns="44623" rIns="90840" bIns="44623" anchor="b"/>
          <a:lstStyle/>
          <a:p>
            <a:r>
              <a:rPr lang="pl-PL" smtClean="0"/>
              <a:t>Graficzne wyświetlanie danych pokazujące wartości względne</a:t>
            </a:r>
            <a:endParaRPr lang="en-GB" smtClean="0"/>
          </a:p>
        </p:txBody>
      </p:sp>
      <p:sp>
        <p:nvSpPr>
          <p:cNvPr id="204803" name="Rectangle 3"/>
          <p:cNvSpPr>
            <a:spLocks noChangeArrowheads="1"/>
          </p:cNvSpPr>
          <p:nvPr/>
        </p:nvSpPr>
        <p:spPr bwMode="auto">
          <a:xfrm>
            <a:off x="338138" y="2752725"/>
            <a:ext cx="8518525" cy="1746250"/>
          </a:xfrm>
          <a:prstGeom prst="rect">
            <a:avLst/>
          </a:prstGeom>
          <a:noFill/>
          <a:ln w="0">
            <a:solidFill>
              <a:srgbClr val="FFFFFE"/>
            </a:solidFill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4804" name="Rectangle 4"/>
          <p:cNvSpPr>
            <a:spLocks noChangeArrowheads="1"/>
          </p:cNvSpPr>
          <p:nvPr/>
        </p:nvSpPr>
        <p:spPr bwMode="auto">
          <a:xfrm>
            <a:off x="368300" y="2782888"/>
            <a:ext cx="8458200" cy="1685925"/>
          </a:xfrm>
          <a:prstGeom prst="rect">
            <a:avLst/>
          </a:prstGeom>
          <a:solidFill>
            <a:srgbClr val="D3E2C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l-PL" sz="2000">
                <a:latin typeface="Times" charset="0"/>
              </a:rPr>
              <a:t>	            Ciśnienie		                               Temperatura</a:t>
            </a:r>
            <a:endParaRPr lang="en-GB" sz="2000">
              <a:latin typeface="Times" charset="0"/>
            </a:endParaRPr>
          </a:p>
        </p:txBody>
      </p:sp>
      <p:sp>
        <p:nvSpPr>
          <p:cNvPr id="204805" name="Rectangle 5"/>
          <p:cNvSpPr>
            <a:spLocks noChangeArrowheads="1"/>
          </p:cNvSpPr>
          <p:nvPr/>
        </p:nvSpPr>
        <p:spPr bwMode="auto">
          <a:xfrm>
            <a:off x="382588" y="2797175"/>
            <a:ext cx="8459787" cy="1687513"/>
          </a:xfrm>
          <a:prstGeom prst="rect">
            <a:avLst/>
          </a:prstGeom>
          <a:noFill/>
          <a:ln w="301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4806" name="Rectangle 6"/>
          <p:cNvSpPr>
            <a:spLocks noChangeArrowheads="1"/>
          </p:cNvSpPr>
          <p:nvPr/>
        </p:nvSpPr>
        <p:spPr bwMode="auto">
          <a:xfrm>
            <a:off x="857250" y="3294063"/>
            <a:ext cx="274638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2100">
                <a:solidFill>
                  <a:srgbClr val="000000"/>
                </a:solidFill>
                <a:latin typeface="Times" charset="0"/>
              </a:rPr>
              <a:t>0</a:t>
            </a:r>
            <a:endParaRPr lang="en-GB">
              <a:latin typeface="Times" charset="0"/>
            </a:endParaRPr>
          </a:p>
        </p:txBody>
      </p:sp>
      <p:sp>
        <p:nvSpPr>
          <p:cNvPr id="204807" name="Rectangle 7"/>
          <p:cNvSpPr>
            <a:spLocks noChangeArrowheads="1"/>
          </p:cNvSpPr>
          <p:nvPr/>
        </p:nvSpPr>
        <p:spPr bwMode="auto">
          <a:xfrm>
            <a:off x="1558925" y="3294063"/>
            <a:ext cx="274638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2100">
                <a:solidFill>
                  <a:srgbClr val="000000"/>
                </a:solidFill>
                <a:latin typeface="Times" charset="0"/>
              </a:rPr>
              <a:t>1</a:t>
            </a:r>
            <a:endParaRPr lang="en-GB">
              <a:latin typeface="Times" charset="0"/>
            </a:endParaRPr>
          </a:p>
        </p:txBody>
      </p:sp>
      <p:sp>
        <p:nvSpPr>
          <p:cNvPr id="204808" name="Rectangle 8"/>
          <p:cNvSpPr>
            <a:spLocks noChangeArrowheads="1"/>
          </p:cNvSpPr>
          <p:nvPr/>
        </p:nvSpPr>
        <p:spPr bwMode="auto">
          <a:xfrm>
            <a:off x="1711325" y="3294063"/>
            <a:ext cx="274638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2100">
                <a:solidFill>
                  <a:srgbClr val="000000"/>
                </a:solidFill>
                <a:latin typeface="Times" charset="0"/>
              </a:rPr>
              <a:t>0</a:t>
            </a:r>
            <a:endParaRPr lang="en-GB">
              <a:latin typeface="Times" charset="0"/>
            </a:endParaRPr>
          </a:p>
        </p:txBody>
      </p:sp>
      <p:sp>
        <p:nvSpPr>
          <p:cNvPr id="204809" name="Rectangle 9"/>
          <p:cNvSpPr>
            <a:spLocks noChangeArrowheads="1"/>
          </p:cNvSpPr>
          <p:nvPr/>
        </p:nvSpPr>
        <p:spPr bwMode="auto">
          <a:xfrm>
            <a:off x="1833563" y="3294063"/>
            <a:ext cx="274637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2100">
                <a:solidFill>
                  <a:srgbClr val="000000"/>
                </a:solidFill>
                <a:latin typeface="Times" charset="0"/>
              </a:rPr>
              <a:t>0</a:t>
            </a:r>
            <a:endParaRPr lang="en-GB">
              <a:latin typeface="Times" charset="0"/>
            </a:endParaRPr>
          </a:p>
        </p:txBody>
      </p:sp>
      <p:sp>
        <p:nvSpPr>
          <p:cNvPr id="204810" name="Rectangle 10"/>
          <p:cNvSpPr>
            <a:spLocks noChangeArrowheads="1"/>
          </p:cNvSpPr>
          <p:nvPr/>
        </p:nvSpPr>
        <p:spPr bwMode="auto">
          <a:xfrm>
            <a:off x="2414588" y="3294063"/>
            <a:ext cx="274637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2100">
                <a:solidFill>
                  <a:srgbClr val="000000"/>
                </a:solidFill>
                <a:latin typeface="Times" charset="0"/>
              </a:rPr>
              <a:t>2</a:t>
            </a:r>
            <a:endParaRPr lang="en-GB">
              <a:latin typeface="Times" charset="0"/>
            </a:endParaRPr>
          </a:p>
        </p:txBody>
      </p:sp>
      <p:sp>
        <p:nvSpPr>
          <p:cNvPr id="204811" name="Rectangle 11"/>
          <p:cNvSpPr>
            <a:spLocks noChangeArrowheads="1"/>
          </p:cNvSpPr>
          <p:nvPr/>
        </p:nvSpPr>
        <p:spPr bwMode="auto">
          <a:xfrm>
            <a:off x="2566988" y="3294063"/>
            <a:ext cx="274637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2100">
                <a:solidFill>
                  <a:srgbClr val="000000"/>
                </a:solidFill>
                <a:latin typeface="Times" charset="0"/>
              </a:rPr>
              <a:t>0</a:t>
            </a:r>
            <a:endParaRPr lang="en-GB">
              <a:latin typeface="Times" charset="0"/>
            </a:endParaRPr>
          </a:p>
        </p:txBody>
      </p:sp>
      <p:sp>
        <p:nvSpPr>
          <p:cNvPr id="204812" name="Rectangle 12"/>
          <p:cNvSpPr>
            <a:spLocks noChangeArrowheads="1"/>
          </p:cNvSpPr>
          <p:nvPr/>
        </p:nvSpPr>
        <p:spPr bwMode="auto">
          <a:xfrm>
            <a:off x="2689225" y="3294063"/>
            <a:ext cx="274638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2100">
                <a:solidFill>
                  <a:srgbClr val="000000"/>
                </a:solidFill>
                <a:latin typeface="Times" charset="0"/>
              </a:rPr>
              <a:t>0</a:t>
            </a:r>
            <a:endParaRPr lang="en-GB">
              <a:latin typeface="Times" charset="0"/>
            </a:endParaRPr>
          </a:p>
        </p:txBody>
      </p:sp>
      <p:sp>
        <p:nvSpPr>
          <p:cNvPr id="204813" name="Rectangle 13"/>
          <p:cNvSpPr>
            <a:spLocks noChangeArrowheads="1"/>
          </p:cNvSpPr>
          <p:nvPr/>
        </p:nvSpPr>
        <p:spPr bwMode="auto">
          <a:xfrm>
            <a:off x="3300413" y="3294063"/>
            <a:ext cx="274637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2100">
                <a:solidFill>
                  <a:srgbClr val="000000"/>
                </a:solidFill>
                <a:latin typeface="Times" charset="0"/>
              </a:rPr>
              <a:t>3</a:t>
            </a:r>
            <a:endParaRPr lang="en-GB">
              <a:latin typeface="Times" charset="0"/>
            </a:endParaRPr>
          </a:p>
        </p:txBody>
      </p:sp>
      <p:sp>
        <p:nvSpPr>
          <p:cNvPr id="204814" name="Rectangle 14"/>
          <p:cNvSpPr>
            <a:spLocks noChangeArrowheads="1"/>
          </p:cNvSpPr>
          <p:nvPr/>
        </p:nvSpPr>
        <p:spPr bwMode="auto">
          <a:xfrm>
            <a:off x="3452813" y="3294063"/>
            <a:ext cx="274637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2100">
                <a:solidFill>
                  <a:srgbClr val="000000"/>
                </a:solidFill>
                <a:latin typeface="Times" charset="0"/>
              </a:rPr>
              <a:t>0</a:t>
            </a:r>
            <a:endParaRPr lang="en-GB">
              <a:latin typeface="Times" charset="0"/>
            </a:endParaRPr>
          </a:p>
        </p:txBody>
      </p:sp>
      <p:sp>
        <p:nvSpPr>
          <p:cNvPr id="204815" name="Rectangle 15"/>
          <p:cNvSpPr>
            <a:spLocks noChangeArrowheads="1"/>
          </p:cNvSpPr>
          <p:nvPr/>
        </p:nvSpPr>
        <p:spPr bwMode="auto">
          <a:xfrm>
            <a:off x="3575050" y="3294063"/>
            <a:ext cx="274638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2100">
                <a:solidFill>
                  <a:srgbClr val="000000"/>
                </a:solidFill>
                <a:latin typeface="Times" charset="0"/>
              </a:rPr>
              <a:t>0</a:t>
            </a:r>
            <a:endParaRPr lang="en-GB">
              <a:latin typeface="Times" charset="0"/>
            </a:endParaRPr>
          </a:p>
        </p:txBody>
      </p:sp>
      <p:sp>
        <p:nvSpPr>
          <p:cNvPr id="204816" name="Rectangle 16"/>
          <p:cNvSpPr>
            <a:spLocks noChangeArrowheads="1"/>
          </p:cNvSpPr>
          <p:nvPr/>
        </p:nvSpPr>
        <p:spPr bwMode="auto">
          <a:xfrm>
            <a:off x="4154488" y="3294063"/>
            <a:ext cx="274637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2100">
                <a:solidFill>
                  <a:srgbClr val="000000"/>
                </a:solidFill>
                <a:latin typeface="Times" charset="0"/>
              </a:rPr>
              <a:t>4</a:t>
            </a:r>
            <a:endParaRPr lang="en-GB">
              <a:latin typeface="Times" charset="0"/>
            </a:endParaRPr>
          </a:p>
        </p:txBody>
      </p:sp>
      <p:sp>
        <p:nvSpPr>
          <p:cNvPr id="204817" name="Rectangle 17"/>
          <p:cNvSpPr>
            <a:spLocks noChangeArrowheads="1"/>
          </p:cNvSpPr>
          <p:nvPr/>
        </p:nvSpPr>
        <p:spPr bwMode="auto">
          <a:xfrm>
            <a:off x="4306888" y="3294063"/>
            <a:ext cx="274637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2100">
                <a:solidFill>
                  <a:srgbClr val="000000"/>
                </a:solidFill>
                <a:latin typeface="Times" charset="0"/>
              </a:rPr>
              <a:t>0</a:t>
            </a:r>
            <a:endParaRPr lang="en-GB">
              <a:latin typeface="Times" charset="0"/>
            </a:endParaRPr>
          </a:p>
        </p:txBody>
      </p:sp>
      <p:sp>
        <p:nvSpPr>
          <p:cNvPr id="204818" name="Rectangle 18"/>
          <p:cNvSpPr>
            <a:spLocks noChangeArrowheads="1"/>
          </p:cNvSpPr>
          <p:nvPr/>
        </p:nvSpPr>
        <p:spPr bwMode="auto">
          <a:xfrm>
            <a:off x="4429125" y="3294063"/>
            <a:ext cx="274638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2100">
                <a:solidFill>
                  <a:srgbClr val="000000"/>
                </a:solidFill>
                <a:latin typeface="Times" charset="0"/>
              </a:rPr>
              <a:t>0</a:t>
            </a:r>
            <a:endParaRPr lang="en-GB">
              <a:latin typeface="Times" charset="0"/>
            </a:endParaRPr>
          </a:p>
        </p:txBody>
      </p:sp>
      <p:sp>
        <p:nvSpPr>
          <p:cNvPr id="204819" name="Rectangle 19"/>
          <p:cNvSpPr>
            <a:spLocks noChangeArrowheads="1"/>
          </p:cNvSpPr>
          <p:nvPr/>
        </p:nvSpPr>
        <p:spPr bwMode="auto">
          <a:xfrm>
            <a:off x="765175" y="3746500"/>
            <a:ext cx="3725863" cy="330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4820" name="Rectangle 20"/>
          <p:cNvSpPr>
            <a:spLocks noChangeArrowheads="1"/>
          </p:cNvSpPr>
          <p:nvPr/>
        </p:nvSpPr>
        <p:spPr bwMode="auto">
          <a:xfrm>
            <a:off x="779463" y="3760788"/>
            <a:ext cx="3727450" cy="331787"/>
          </a:xfrm>
          <a:prstGeom prst="rect">
            <a:avLst/>
          </a:prstGeom>
          <a:noFill/>
          <a:ln w="301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4821" name="Rectangle 21"/>
          <p:cNvSpPr>
            <a:spLocks noChangeArrowheads="1"/>
          </p:cNvSpPr>
          <p:nvPr/>
        </p:nvSpPr>
        <p:spPr bwMode="auto">
          <a:xfrm>
            <a:off x="765175" y="3746500"/>
            <a:ext cx="763588" cy="330200"/>
          </a:xfrm>
          <a:prstGeom prst="rect">
            <a:avLst/>
          </a:prstGeom>
          <a:solidFill>
            <a:srgbClr val="6980B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4822" name="Rectangle 22"/>
          <p:cNvSpPr>
            <a:spLocks noChangeArrowheads="1"/>
          </p:cNvSpPr>
          <p:nvPr/>
        </p:nvSpPr>
        <p:spPr bwMode="auto">
          <a:xfrm>
            <a:off x="779463" y="3760788"/>
            <a:ext cx="765175" cy="331787"/>
          </a:xfrm>
          <a:prstGeom prst="rect">
            <a:avLst/>
          </a:prstGeom>
          <a:noFill/>
          <a:ln w="301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4823" name="Rectangle 23"/>
          <p:cNvSpPr>
            <a:spLocks noChangeArrowheads="1"/>
          </p:cNvSpPr>
          <p:nvPr/>
        </p:nvSpPr>
        <p:spPr bwMode="auto">
          <a:xfrm>
            <a:off x="4856163" y="3294063"/>
            <a:ext cx="274637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2100">
                <a:solidFill>
                  <a:srgbClr val="000000"/>
                </a:solidFill>
                <a:latin typeface="Times" charset="0"/>
              </a:rPr>
              <a:t>0</a:t>
            </a:r>
            <a:endParaRPr lang="en-GB">
              <a:latin typeface="Times" charset="0"/>
            </a:endParaRPr>
          </a:p>
        </p:txBody>
      </p:sp>
      <p:sp>
        <p:nvSpPr>
          <p:cNvPr id="204824" name="Rectangle 24"/>
          <p:cNvSpPr>
            <a:spLocks noChangeArrowheads="1"/>
          </p:cNvSpPr>
          <p:nvPr/>
        </p:nvSpPr>
        <p:spPr bwMode="auto">
          <a:xfrm>
            <a:off x="5681663" y="3294063"/>
            <a:ext cx="274637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2100">
                <a:solidFill>
                  <a:srgbClr val="000000"/>
                </a:solidFill>
                <a:latin typeface="Times" charset="0"/>
              </a:rPr>
              <a:t>2</a:t>
            </a:r>
            <a:endParaRPr lang="en-GB">
              <a:latin typeface="Times" charset="0"/>
            </a:endParaRPr>
          </a:p>
        </p:txBody>
      </p:sp>
      <p:sp>
        <p:nvSpPr>
          <p:cNvPr id="204825" name="Rectangle 25"/>
          <p:cNvSpPr>
            <a:spLocks noChangeArrowheads="1"/>
          </p:cNvSpPr>
          <p:nvPr/>
        </p:nvSpPr>
        <p:spPr bwMode="auto">
          <a:xfrm>
            <a:off x="5834063" y="3294063"/>
            <a:ext cx="274637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2100">
                <a:solidFill>
                  <a:srgbClr val="000000"/>
                </a:solidFill>
                <a:latin typeface="Times" charset="0"/>
              </a:rPr>
              <a:t>5</a:t>
            </a:r>
            <a:endParaRPr lang="en-GB">
              <a:latin typeface="Times" charset="0"/>
            </a:endParaRPr>
          </a:p>
        </p:txBody>
      </p:sp>
      <p:sp>
        <p:nvSpPr>
          <p:cNvPr id="204826" name="Rectangle 26"/>
          <p:cNvSpPr>
            <a:spLocks noChangeArrowheads="1"/>
          </p:cNvSpPr>
          <p:nvPr/>
        </p:nvSpPr>
        <p:spPr bwMode="auto">
          <a:xfrm>
            <a:off x="6567488" y="3294063"/>
            <a:ext cx="274637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2100">
                <a:solidFill>
                  <a:srgbClr val="000000"/>
                </a:solidFill>
                <a:latin typeface="Times" charset="0"/>
              </a:rPr>
              <a:t>5</a:t>
            </a:r>
            <a:endParaRPr lang="en-GB">
              <a:latin typeface="Times" charset="0"/>
            </a:endParaRPr>
          </a:p>
        </p:txBody>
      </p:sp>
      <p:sp>
        <p:nvSpPr>
          <p:cNvPr id="204827" name="Rectangle 27"/>
          <p:cNvSpPr>
            <a:spLocks noChangeArrowheads="1"/>
          </p:cNvSpPr>
          <p:nvPr/>
        </p:nvSpPr>
        <p:spPr bwMode="auto">
          <a:xfrm>
            <a:off x="6719888" y="3294063"/>
            <a:ext cx="274637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2100">
                <a:solidFill>
                  <a:srgbClr val="000000"/>
                </a:solidFill>
                <a:latin typeface="Times" charset="0"/>
              </a:rPr>
              <a:t>0</a:t>
            </a:r>
            <a:endParaRPr lang="en-GB">
              <a:latin typeface="Times" charset="0"/>
            </a:endParaRPr>
          </a:p>
        </p:txBody>
      </p:sp>
      <p:sp>
        <p:nvSpPr>
          <p:cNvPr id="204828" name="Rectangle 28"/>
          <p:cNvSpPr>
            <a:spLocks noChangeArrowheads="1"/>
          </p:cNvSpPr>
          <p:nvPr/>
        </p:nvSpPr>
        <p:spPr bwMode="auto">
          <a:xfrm>
            <a:off x="7451725" y="3294063"/>
            <a:ext cx="274638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2100">
                <a:solidFill>
                  <a:srgbClr val="000000"/>
                </a:solidFill>
                <a:latin typeface="Times" charset="0"/>
              </a:rPr>
              <a:t>7</a:t>
            </a:r>
            <a:endParaRPr lang="en-GB">
              <a:latin typeface="Times" charset="0"/>
            </a:endParaRPr>
          </a:p>
        </p:txBody>
      </p:sp>
      <p:sp>
        <p:nvSpPr>
          <p:cNvPr id="204829" name="Rectangle 29"/>
          <p:cNvSpPr>
            <a:spLocks noChangeArrowheads="1"/>
          </p:cNvSpPr>
          <p:nvPr/>
        </p:nvSpPr>
        <p:spPr bwMode="auto">
          <a:xfrm>
            <a:off x="7604125" y="3294063"/>
            <a:ext cx="274638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2100">
                <a:solidFill>
                  <a:srgbClr val="000000"/>
                </a:solidFill>
                <a:latin typeface="Times" charset="0"/>
              </a:rPr>
              <a:t>5</a:t>
            </a:r>
            <a:endParaRPr lang="en-GB">
              <a:latin typeface="Times" charset="0"/>
            </a:endParaRPr>
          </a:p>
        </p:txBody>
      </p:sp>
      <p:sp>
        <p:nvSpPr>
          <p:cNvPr id="204830" name="Rectangle 30"/>
          <p:cNvSpPr>
            <a:spLocks noChangeArrowheads="1"/>
          </p:cNvSpPr>
          <p:nvPr/>
        </p:nvSpPr>
        <p:spPr bwMode="auto">
          <a:xfrm>
            <a:off x="8185150" y="3294063"/>
            <a:ext cx="274638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2100">
                <a:solidFill>
                  <a:srgbClr val="000000"/>
                </a:solidFill>
                <a:latin typeface="Times" charset="0"/>
              </a:rPr>
              <a:t>1</a:t>
            </a:r>
            <a:endParaRPr lang="en-GB">
              <a:latin typeface="Times" charset="0"/>
            </a:endParaRPr>
          </a:p>
        </p:txBody>
      </p:sp>
      <p:sp>
        <p:nvSpPr>
          <p:cNvPr id="204831" name="Rectangle 31"/>
          <p:cNvSpPr>
            <a:spLocks noChangeArrowheads="1"/>
          </p:cNvSpPr>
          <p:nvPr/>
        </p:nvSpPr>
        <p:spPr bwMode="auto">
          <a:xfrm>
            <a:off x="8337550" y="3294063"/>
            <a:ext cx="274638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2100">
                <a:solidFill>
                  <a:srgbClr val="000000"/>
                </a:solidFill>
                <a:latin typeface="Times" charset="0"/>
              </a:rPr>
              <a:t>0</a:t>
            </a:r>
            <a:endParaRPr lang="en-GB">
              <a:latin typeface="Times" charset="0"/>
            </a:endParaRPr>
          </a:p>
        </p:txBody>
      </p:sp>
      <p:sp>
        <p:nvSpPr>
          <p:cNvPr id="204832" name="Rectangle 32"/>
          <p:cNvSpPr>
            <a:spLocks noChangeArrowheads="1"/>
          </p:cNvSpPr>
          <p:nvPr/>
        </p:nvSpPr>
        <p:spPr bwMode="auto">
          <a:xfrm>
            <a:off x="8459788" y="3294063"/>
            <a:ext cx="274637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2100">
                <a:solidFill>
                  <a:srgbClr val="000000"/>
                </a:solidFill>
                <a:latin typeface="Times" charset="0"/>
              </a:rPr>
              <a:t>0</a:t>
            </a:r>
            <a:endParaRPr lang="en-GB">
              <a:latin typeface="Times" charset="0"/>
            </a:endParaRPr>
          </a:p>
        </p:txBody>
      </p:sp>
      <p:sp>
        <p:nvSpPr>
          <p:cNvPr id="204833" name="Rectangle 33"/>
          <p:cNvSpPr>
            <a:spLocks noChangeArrowheads="1"/>
          </p:cNvSpPr>
          <p:nvPr/>
        </p:nvSpPr>
        <p:spPr bwMode="auto">
          <a:xfrm>
            <a:off x="4795838" y="3746500"/>
            <a:ext cx="3724275" cy="330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4834" name="Rectangle 34"/>
          <p:cNvSpPr>
            <a:spLocks noChangeArrowheads="1"/>
          </p:cNvSpPr>
          <p:nvPr/>
        </p:nvSpPr>
        <p:spPr bwMode="auto">
          <a:xfrm>
            <a:off x="4810125" y="3760788"/>
            <a:ext cx="3727450" cy="331787"/>
          </a:xfrm>
          <a:prstGeom prst="rect">
            <a:avLst/>
          </a:prstGeom>
          <a:noFill/>
          <a:ln w="301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4835" name="Rectangle 35"/>
          <p:cNvSpPr>
            <a:spLocks noChangeArrowheads="1"/>
          </p:cNvSpPr>
          <p:nvPr/>
        </p:nvSpPr>
        <p:spPr bwMode="auto">
          <a:xfrm>
            <a:off x="4795838" y="3746500"/>
            <a:ext cx="2930525" cy="330200"/>
          </a:xfrm>
          <a:prstGeom prst="rect">
            <a:avLst/>
          </a:prstGeom>
          <a:solidFill>
            <a:srgbClr val="6980B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4836" name="Rectangle 36"/>
          <p:cNvSpPr>
            <a:spLocks noChangeArrowheads="1"/>
          </p:cNvSpPr>
          <p:nvPr/>
        </p:nvSpPr>
        <p:spPr bwMode="auto">
          <a:xfrm>
            <a:off x="4810125" y="3760788"/>
            <a:ext cx="2933700" cy="331787"/>
          </a:xfrm>
          <a:prstGeom prst="rect">
            <a:avLst/>
          </a:prstGeom>
          <a:noFill/>
          <a:ln w="301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ransition/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90840" tIns="44623" rIns="90840" bIns="44623" anchor="b"/>
          <a:lstStyle/>
          <a:p>
            <a:r>
              <a:rPr lang="pl-PL" smtClean="0"/>
              <a:t>Tekstowe uwydatnianie informacji alfanumerycznej</a:t>
            </a:r>
            <a:endParaRPr lang="en-GB" smtClean="0"/>
          </a:p>
        </p:txBody>
      </p:sp>
      <p:sp>
        <p:nvSpPr>
          <p:cNvPr id="206851" name="AutoShape 3"/>
          <p:cNvSpPr>
            <a:spLocks noChangeArrowheads="1"/>
          </p:cNvSpPr>
          <p:nvPr/>
        </p:nvSpPr>
        <p:spPr bwMode="auto">
          <a:xfrm>
            <a:off x="914400" y="1905000"/>
            <a:ext cx="5867400" cy="3810000"/>
          </a:xfrm>
          <a:prstGeom prst="roundRect">
            <a:avLst>
              <a:gd name="adj" fmla="val 16667"/>
            </a:avLst>
          </a:prstGeom>
          <a:solidFill>
            <a:srgbClr val="4DFFEE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pl-PL"/>
          </a:p>
        </p:txBody>
      </p:sp>
      <p:sp>
        <p:nvSpPr>
          <p:cNvPr id="206852" name="Rectangle 4"/>
          <p:cNvSpPr>
            <a:spLocks noChangeArrowheads="1"/>
          </p:cNvSpPr>
          <p:nvPr/>
        </p:nvSpPr>
        <p:spPr bwMode="auto">
          <a:xfrm>
            <a:off x="1219200" y="2514600"/>
            <a:ext cx="838200" cy="20574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pl-PL" sz="13000">
                <a:latin typeface="Times" charset="0"/>
              </a:rPr>
              <a:t>!</a:t>
            </a:r>
            <a:endParaRPr lang="en-GB" sz="13000">
              <a:latin typeface="Times" charset="0"/>
            </a:endParaRPr>
          </a:p>
        </p:txBody>
      </p:sp>
      <p:sp>
        <p:nvSpPr>
          <p:cNvPr id="206853" name="Rectangle 5"/>
          <p:cNvSpPr>
            <a:spLocks noChangeArrowheads="1"/>
          </p:cNvSpPr>
          <p:nvPr/>
        </p:nvSpPr>
        <p:spPr bwMode="auto">
          <a:xfrm>
            <a:off x="2362200" y="2362200"/>
            <a:ext cx="4114800" cy="914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pl-PL" sz="2000" b="1">
                <a:latin typeface="Times" charset="0"/>
              </a:rPr>
              <a:t>Wybrana przez Ciebie nazwa pliku</a:t>
            </a:r>
          </a:p>
          <a:p>
            <a:pPr algn="ctr" eaLnBrk="0" hangingPunct="0"/>
            <a:r>
              <a:rPr lang="pl-PL" sz="2000" b="1">
                <a:latin typeface="Times" charset="0"/>
              </a:rPr>
              <a:t>Jest już używana. Wybierz inną.</a:t>
            </a:r>
            <a:endParaRPr lang="en-GB" sz="2000" b="1">
              <a:latin typeface="Times" charset="0"/>
            </a:endParaRPr>
          </a:p>
        </p:txBody>
      </p:sp>
      <p:sp>
        <p:nvSpPr>
          <p:cNvPr id="206854" name="Rectangle 6"/>
          <p:cNvSpPr>
            <a:spLocks noChangeArrowheads="1"/>
          </p:cNvSpPr>
          <p:nvPr/>
        </p:nvSpPr>
        <p:spPr bwMode="auto">
          <a:xfrm>
            <a:off x="2209800" y="3886200"/>
            <a:ext cx="43434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pl-PL" sz="1900">
                <a:latin typeface="Times" charset="0"/>
              </a:rPr>
              <a:t>Projektowanie interfejsu użytkownika</a:t>
            </a:r>
            <a:endParaRPr lang="en-GB" sz="1900">
              <a:latin typeface="Times" charset="0"/>
            </a:endParaRPr>
          </a:p>
        </p:txBody>
      </p:sp>
      <p:sp>
        <p:nvSpPr>
          <p:cNvPr id="206855" name="AutoShape 7"/>
          <p:cNvSpPr>
            <a:spLocks noChangeArrowheads="1"/>
          </p:cNvSpPr>
          <p:nvPr/>
        </p:nvSpPr>
        <p:spPr bwMode="auto">
          <a:xfrm>
            <a:off x="2667000" y="4953000"/>
            <a:ext cx="12192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pl-PL" sz="2000" b="1">
                <a:latin typeface="Times" charset="0"/>
              </a:rPr>
              <a:t>OK</a:t>
            </a:r>
            <a:endParaRPr lang="en-GB" sz="2000" b="1">
              <a:latin typeface="Times" charset="0"/>
            </a:endParaRPr>
          </a:p>
        </p:txBody>
      </p:sp>
      <p:sp>
        <p:nvSpPr>
          <p:cNvPr id="206856" name="AutoShape 8"/>
          <p:cNvSpPr>
            <a:spLocks noChangeArrowheads="1"/>
          </p:cNvSpPr>
          <p:nvPr/>
        </p:nvSpPr>
        <p:spPr bwMode="auto">
          <a:xfrm>
            <a:off x="4648200" y="4953000"/>
            <a:ext cx="12192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pl-PL" sz="2000" b="1">
                <a:latin typeface="Times" charset="0"/>
              </a:rPr>
              <a:t>Anuluj</a:t>
            </a:r>
            <a:endParaRPr lang="en-GB" sz="2000" b="1">
              <a:latin typeface="Times" charset="0"/>
            </a:endParaRPr>
          </a:p>
        </p:txBody>
      </p:sp>
    </p:spTree>
  </p:cSld>
  <p:clrMapOvr>
    <a:masterClrMapping/>
  </p:clrMapOvr>
  <p:transition/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90840" tIns="44623" rIns="90840" bIns="44623" anchor="b"/>
          <a:lstStyle/>
          <a:p>
            <a:r>
              <a:rPr lang="pl-PL" smtClean="0"/>
              <a:t>Kolor w projekcie interfejsu</a:t>
            </a:r>
            <a:endParaRPr lang="en-GB" smtClean="0"/>
          </a:p>
        </p:txBody>
      </p:sp>
      <p:sp>
        <p:nvSpPr>
          <p:cNvPr id="209923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840" tIns="44623" rIns="90840" bIns="44623"/>
          <a:lstStyle/>
          <a:p>
            <a:pPr algn="just"/>
            <a:r>
              <a:rPr lang="pl-PL" u="none" smtClean="0"/>
              <a:t>Za pomocą kolorów można ulepszyć interfejs, pomagając użytkownikom w zrozumieniu i panowaniu nad złożonością. </a:t>
            </a:r>
          </a:p>
          <a:p>
            <a:pPr algn="just"/>
            <a:r>
              <a:rPr lang="pl-PL" u="none" smtClean="0"/>
              <a:t>Łatwo jest jednak nadużyć barw i stworzyć interfejsy użytkownika nieatrakcyjne graficznie i powodujące błędy.</a:t>
            </a:r>
          </a:p>
          <a:p>
            <a:pPr algn="just"/>
            <a:r>
              <a:rPr lang="pl-PL" u="none" smtClean="0"/>
              <a:t>Projektanci interfejsu powinni przyjąć ogólną zasadę, że kolory należy stosować ostrożnie.</a:t>
            </a:r>
            <a:r>
              <a:rPr lang="pl-PL" smtClean="0"/>
              <a:t> </a:t>
            </a:r>
            <a:endParaRPr lang="en-GB" smtClean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Metoda śledzenia promieni</a:t>
            </a:r>
            <a:endParaRPr lang="en-US" smtClean="0"/>
          </a:p>
        </p:txBody>
      </p:sp>
      <p:sp>
        <p:nvSpPr>
          <p:cNvPr id="1034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u="none" smtClean="0">
                <a:latin typeface="Baskerville Old Face" pitchFamily="18" charset="0"/>
              </a:rPr>
              <a:t>Metoda śledzenia promieni</a:t>
            </a:r>
            <a:r>
              <a:rPr lang="en-US" sz="2400" u="none" smtClean="0">
                <a:latin typeface="Baskerville Old Face" pitchFamily="18" charset="0"/>
              </a:rPr>
              <a:t> polega na analizie przebiegu promieni między obserwatorem a źródłem światła. </a:t>
            </a:r>
            <a:endParaRPr lang="pl-PL" sz="2400" u="none" smtClean="0">
              <a:latin typeface="Baskerville Old Face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u="none" smtClean="0">
                <a:latin typeface="Baskerville Old Face" pitchFamily="18" charset="0"/>
              </a:rPr>
              <a:t>Drogę promieni opisuje drzewo przecięć, którego węzły reprezentują zjawiska jakie zachodzą między promieniem a powierzchniami obiektów. </a:t>
            </a:r>
            <a:endParaRPr lang="pl-PL" sz="2400" u="none" smtClean="0">
              <a:latin typeface="Baskerville Old Face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u="none" smtClean="0">
                <a:latin typeface="Baskerville Old Face" pitchFamily="18" charset="0"/>
              </a:rPr>
              <a:t>Korzeń drzewa odpowiada promieniowi docierającemu do obserwatora zaś liście — źródłom światła. </a:t>
            </a:r>
            <a:endParaRPr lang="pl-PL" sz="2400" u="none" smtClean="0">
              <a:latin typeface="Baskerville Old Face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u="none" smtClean="0">
                <a:latin typeface="Baskerville Old Face" pitchFamily="18" charset="0"/>
              </a:rPr>
              <a:t>Zjawiska odbicia, przenikania i pochłaniania opisane są odpowiednimi modelami matematycznymi.</a:t>
            </a:r>
            <a:endParaRPr lang="pl-PL" sz="2400" u="none" smtClean="0">
              <a:latin typeface="Baskerville Old Face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u="none" smtClean="0">
                <a:latin typeface="Baskerville Old Face" pitchFamily="18" charset="0"/>
              </a:rPr>
              <a:t> Wyznaczenie barwy danego piksela polega na analizie odpowiedniego drzewa.</a:t>
            </a:r>
            <a:r>
              <a:rPr lang="en-US" sz="2400" smtClean="0">
                <a:latin typeface="Baskerville Old Face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90840" tIns="44623" rIns="90840" bIns="44623" anchor="b"/>
          <a:lstStyle/>
          <a:p>
            <a:r>
              <a:rPr lang="pl-PL" smtClean="0"/>
              <a:t>Jak należy korzystać z kolorów w interfejsach użytkownika?</a:t>
            </a:r>
            <a:endParaRPr lang="en-GB" smtClean="0"/>
          </a:p>
        </p:txBody>
      </p:sp>
      <p:sp>
        <p:nvSpPr>
          <p:cNvPr id="211971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840" tIns="44623" rIns="90840" bIns="44623"/>
          <a:lstStyle/>
          <a:p>
            <a:pPr algn="just"/>
            <a:r>
              <a:rPr lang="pl-PL" u="none" smtClean="0"/>
              <a:t>Ogranicz liczbę stosowanych kolorów i używaj ich ostrożnie.</a:t>
            </a:r>
          </a:p>
          <a:p>
            <a:pPr algn="just"/>
            <a:r>
              <a:rPr lang="pl-PL" u="none" smtClean="0"/>
              <a:t>Zmiany kolorów używaj do oznaczenia zmiany stanu systemu.</a:t>
            </a:r>
          </a:p>
          <a:p>
            <a:pPr algn="just"/>
            <a:r>
              <a:rPr lang="pl-PL" u="none" smtClean="0"/>
              <a:t>Skorzystaj z kodu kolorów, który pomoże użytkownikowi w realizacji zadań.</a:t>
            </a:r>
          </a:p>
          <a:p>
            <a:pPr algn="just"/>
            <a:r>
              <a:rPr lang="pl-PL" u="none" smtClean="0"/>
              <a:t>Korzystaj z kodu kolorów spójnie i rozsądnie.</a:t>
            </a:r>
          </a:p>
          <a:p>
            <a:pPr algn="just"/>
            <a:r>
              <a:rPr lang="pl-PL" u="none" smtClean="0"/>
              <a:t>Uważaj na związki między kolorami.</a:t>
            </a:r>
            <a:endParaRPr lang="en-GB" u="none" smtClean="0"/>
          </a:p>
        </p:txBody>
      </p:sp>
    </p:spTree>
  </p:cSld>
  <p:clrMapOvr>
    <a:masterClrMapping/>
  </p:clrMapOvr>
  <p:transition/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Uwaga na znaczenia kolorów</a:t>
            </a:r>
            <a:endParaRPr lang="en-US" smtClean="0"/>
          </a:p>
        </p:txBody>
      </p:sp>
      <p:sp>
        <p:nvSpPr>
          <p:cNvPr id="2795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mtClean="0"/>
              <a:t>Wiele kolorów ma określone, intuicyjne znaczenie:</a:t>
            </a:r>
          </a:p>
          <a:p>
            <a:pPr lvl="1"/>
            <a:r>
              <a:rPr lang="pl-PL" smtClean="0"/>
              <a:t>Zielony – ok, droga wolna</a:t>
            </a:r>
          </a:p>
          <a:p>
            <a:pPr lvl="1"/>
            <a:r>
              <a:rPr lang="pl-PL" smtClean="0"/>
              <a:t>Żółty – otrzeżenie, uwaga</a:t>
            </a:r>
          </a:p>
          <a:p>
            <a:pPr lvl="1"/>
            <a:r>
              <a:rPr lang="pl-PL" smtClean="0"/>
              <a:t>Czerwony – alarm</a:t>
            </a:r>
          </a:p>
          <a:p>
            <a:pPr lvl="1"/>
            <a:r>
              <a:rPr lang="pl-PL" smtClean="0"/>
              <a:t>Różowy – nigdy nie będzie kojarzony z czymś poważnym</a:t>
            </a:r>
            <a:endParaRPr lang="en-US" smtClean="0"/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90840" tIns="44623" rIns="90840" bIns="44623" anchor="b"/>
          <a:lstStyle/>
          <a:p>
            <a:r>
              <a:rPr lang="pl-PL" smtClean="0"/>
              <a:t>Pomoc dla użytkownika</a:t>
            </a:r>
            <a:endParaRPr lang="en-GB" smtClean="0"/>
          </a:p>
        </p:txBody>
      </p:sp>
      <p:sp>
        <p:nvSpPr>
          <p:cNvPr id="214019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840" tIns="44623" rIns="90840" bIns="44623"/>
          <a:lstStyle/>
          <a:p>
            <a:r>
              <a:rPr lang="pl-PL" u="none" smtClean="0"/>
              <a:t>Komunikaty generowane przez system w odpowiedzi na działania użytkownika.</a:t>
            </a:r>
          </a:p>
          <a:p>
            <a:r>
              <a:rPr lang="pl-PL" u="none" smtClean="0"/>
              <a:t>System pomocy natychmiastowej.</a:t>
            </a:r>
          </a:p>
          <a:p>
            <a:r>
              <a:rPr lang="pl-PL" u="none" smtClean="0"/>
              <a:t>Dokumentacja dostępna w systemie.</a:t>
            </a:r>
            <a:endParaRPr lang="en-GB" u="none" smtClean="0"/>
          </a:p>
        </p:txBody>
      </p:sp>
    </p:spTree>
  </p:cSld>
  <p:clrMapOvr>
    <a:masterClrMapping/>
  </p:clrMapOvr>
  <p:transition/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90840" tIns="44623" rIns="90840" bIns="44623" anchor="b"/>
          <a:lstStyle/>
          <a:p>
            <a:r>
              <a:rPr lang="pl-PL" smtClean="0"/>
              <a:t>Komunikaty o błędach</a:t>
            </a:r>
            <a:endParaRPr lang="en-GB" smtClean="0"/>
          </a:p>
        </p:txBody>
      </p:sp>
      <p:sp>
        <p:nvSpPr>
          <p:cNvPr id="21811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840" tIns="44623" rIns="90840" bIns="44623"/>
          <a:lstStyle/>
          <a:p>
            <a:pPr algn="just"/>
            <a:r>
              <a:rPr lang="pl-PL" sz="2800" u="none" smtClean="0"/>
              <a:t>Pierwsze wrażenie użytkownika w kontaktach z systemem zależy od komunikatów o błędach systemowych.</a:t>
            </a:r>
          </a:p>
          <a:p>
            <a:pPr algn="just"/>
            <a:r>
              <a:rPr lang="pl-PL" sz="2800" u="none" smtClean="0"/>
              <a:t>Niedoświadczeni użytkownicy rozpoczynają pracę, popełniają błąd i natychmiast muszą zrozumieć komunikat o błędzie.</a:t>
            </a:r>
          </a:p>
          <a:p>
            <a:pPr algn="just"/>
            <a:r>
              <a:rPr lang="pl-PL" sz="2800" u="none" smtClean="0"/>
              <a:t>Projektując komunikaty o błędach należy przewidzieć doświadczenie i przeszłość użytkowników.</a:t>
            </a:r>
          </a:p>
          <a:p>
            <a:pPr algn="just"/>
            <a:r>
              <a:rPr lang="pl-PL" sz="2800" u="none" smtClean="0"/>
              <a:t>Zrozumiałe komunikaty o błędach pozwalają szybciej zaadoptować użytkownika do systemu</a:t>
            </a:r>
            <a:endParaRPr lang="en-GB" sz="2800" u="none" smtClean="0"/>
          </a:p>
        </p:txBody>
      </p:sp>
    </p:spTree>
  </p:cSld>
  <p:clrMapOvr>
    <a:masterClrMapping/>
  </p:clrMapOvr>
  <p:transition/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/>
          </p:cNvSpPr>
          <p:nvPr>
            <p:ph type="title"/>
          </p:nvPr>
        </p:nvSpPr>
        <p:spPr>
          <a:xfrm>
            <a:off x="381000" y="263525"/>
            <a:ext cx="8462963" cy="1108075"/>
          </a:xfrm>
          <a:noFill/>
          <a:ln/>
        </p:spPr>
        <p:txBody>
          <a:bodyPr lIns="90840" tIns="44623" rIns="90840" bIns="44623" anchor="b"/>
          <a:lstStyle/>
          <a:p>
            <a:r>
              <a:rPr lang="pl-PL" smtClean="0"/>
              <a:t>Zagadnienia projektowe związane z redakcją komunikatów</a:t>
            </a:r>
            <a:endParaRPr lang="en-GB" smtClean="0"/>
          </a:p>
        </p:txBody>
      </p:sp>
      <p:sp>
        <p:nvSpPr>
          <p:cNvPr id="220163" name="Text Box 3"/>
          <p:cNvSpPr txBox="1">
            <a:spLocks noChangeArrowheads="1"/>
          </p:cNvSpPr>
          <p:nvPr/>
        </p:nvSpPr>
        <p:spPr bwMode="auto">
          <a:xfrm>
            <a:off x="136525" y="1409700"/>
            <a:ext cx="8855075" cy="5008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pl-PL" sz="1700" b="1">
                <a:latin typeface="Times" charset="0"/>
              </a:rPr>
              <a:t>Zagadnienie	Opis</a:t>
            </a:r>
          </a:p>
          <a:p>
            <a:pPr eaLnBrk="0" hangingPunct="0"/>
            <a:endParaRPr lang="pl-PL" sz="1700" b="1">
              <a:latin typeface="Times" charset="0"/>
            </a:endParaRPr>
          </a:p>
          <a:p>
            <a:pPr eaLnBrk="0" hangingPunct="0"/>
            <a:r>
              <a:rPr lang="pl-PL" sz="1700">
                <a:latin typeface="Times" charset="0"/>
              </a:rPr>
              <a:t>Kontekst		System wspomagania użytkownika powinien brać pod uwagę aktualne			działania użytkownika i dostosować swoje komunikaty do bieżącego 			kontekstu.</a:t>
            </a:r>
          </a:p>
          <a:p>
            <a:pPr eaLnBrk="0" hangingPunct="0"/>
            <a:r>
              <a:rPr lang="pl-PL" sz="1700">
                <a:latin typeface="Times" charset="0"/>
              </a:rPr>
              <a:t>Doświadczenie	W miarę zapoznawania się użytkownika z systemem, może on irytować 	się 		zbyt długimi „znaczącymi” komunikatami. Początkujący użytkownicy mają 		jednak trudności ze zrozumieniem krótkich i zwięzłych określeń problemów. 		System wspomagania użytkownika powinien więc móc wyświetlać oba 			rodzaje komunikatów, zależnie od stopnia świadomości użytkownika.</a:t>
            </a:r>
          </a:p>
          <a:p>
            <a:pPr eaLnBrk="0" hangingPunct="0"/>
            <a:r>
              <a:rPr lang="pl-PL" sz="1700">
                <a:latin typeface="Times" charset="0"/>
              </a:rPr>
              <a:t>Umiejętności	Komunikaty powinny być dostosowane do umiejętności użytkownika oraz 		jego doświadczenia. Komunikaty dla różnych grup użytkowników można 		wyrazić na różne sposoby zależnie od znanej im terminologii.</a:t>
            </a:r>
          </a:p>
          <a:p>
            <a:pPr eaLnBrk="0" hangingPunct="0"/>
            <a:r>
              <a:rPr lang="pl-PL" sz="1700">
                <a:latin typeface="Times" charset="0"/>
              </a:rPr>
              <a:t>Styl		Komunikaty powinny być pozytywne, a nie negatywne. Nigdy nie 			powinny być złośliwe ani żartobliwe.</a:t>
            </a:r>
          </a:p>
          <a:p>
            <a:pPr eaLnBrk="0" hangingPunct="0"/>
            <a:r>
              <a:rPr lang="pl-PL" sz="1700">
                <a:latin typeface="Times" charset="0"/>
              </a:rPr>
              <a:t>Kultura		O ile możliwe, projektant komunikatów powinien znać kulturę kraju, w 		                 którym system będzie sprzedawany. Między Europą, Azją i Ameryką 			występują rozmaite różnice kulturowe. Komunikat właściwy w jednym 			kraju może być nie do zaakceptowania w innym.</a:t>
            </a:r>
            <a:endParaRPr lang="en-GB" sz="1700">
              <a:latin typeface="Times" charset="0"/>
            </a:endParaRPr>
          </a:p>
        </p:txBody>
      </p:sp>
      <p:sp>
        <p:nvSpPr>
          <p:cNvPr id="220164" name="Line 4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20165" name="Line 5"/>
          <p:cNvSpPr>
            <a:spLocks noChangeShapeType="1"/>
          </p:cNvSpPr>
          <p:nvPr/>
        </p:nvSpPr>
        <p:spPr bwMode="auto">
          <a:xfrm>
            <a:off x="1676400" y="1447800"/>
            <a:ext cx="0" cy="510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20166" name="Line 6"/>
          <p:cNvSpPr>
            <a:spLocks noChangeShapeType="1"/>
          </p:cNvSpPr>
          <p:nvPr/>
        </p:nvSpPr>
        <p:spPr bwMode="auto">
          <a:xfrm>
            <a:off x="-1588" y="2743200"/>
            <a:ext cx="914400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20167" name="Line 7"/>
          <p:cNvSpPr>
            <a:spLocks noChangeShapeType="1"/>
          </p:cNvSpPr>
          <p:nvPr/>
        </p:nvSpPr>
        <p:spPr bwMode="auto">
          <a:xfrm>
            <a:off x="0" y="40386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20168" name="Line 8"/>
          <p:cNvSpPr>
            <a:spLocks noChangeShapeType="1"/>
          </p:cNvSpPr>
          <p:nvPr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20169" name="Line 9"/>
          <p:cNvSpPr>
            <a:spLocks noChangeShapeType="1"/>
          </p:cNvSpPr>
          <p:nvPr/>
        </p:nvSpPr>
        <p:spPr bwMode="auto">
          <a:xfrm>
            <a:off x="0" y="54102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20170" name="Line 10"/>
          <p:cNvSpPr>
            <a:spLocks noChangeShapeType="1"/>
          </p:cNvSpPr>
          <p:nvPr/>
        </p:nvSpPr>
        <p:spPr bwMode="auto">
          <a:xfrm>
            <a:off x="-1588" y="4876800"/>
            <a:ext cx="914400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ransition/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90840" tIns="44623" rIns="90840" bIns="44623" anchor="b"/>
          <a:lstStyle/>
          <a:p>
            <a:r>
              <a:rPr lang="pl-PL" sz="4000" smtClean="0"/>
              <a:t>Ekran do wprowadzania nazwiska pacjenta przez pielęgniarkę</a:t>
            </a:r>
            <a:endParaRPr lang="en-GB" sz="4000" smtClean="0"/>
          </a:p>
        </p:txBody>
      </p:sp>
      <p:sp>
        <p:nvSpPr>
          <p:cNvPr id="221187" name="Rectangle 3"/>
          <p:cNvSpPr>
            <a:spLocks noChangeArrowheads="1"/>
          </p:cNvSpPr>
          <p:nvPr/>
        </p:nvSpPr>
        <p:spPr bwMode="auto">
          <a:xfrm>
            <a:off x="990600" y="1981200"/>
            <a:ext cx="6629400" cy="35052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pl-PL">
              <a:latin typeface="Times" charset="0"/>
            </a:endParaRPr>
          </a:p>
        </p:txBody>
      </p:sp>
      <p:sp>
        <p:nvSpPr>
          <p:cNvPr id="221188" name="Rectangle 4"/>
          <p:cNvSpPr>
            <a:spLocks noChangeArrowheads="1"/>
          </p:cNvSpPr>
          <p:nvPr/>
        </p:nvSpPr>
        <p:spPr bwMode="auto">
          <a:xfrm>
            <a:off x="1752600" y="2362200"/>
            <a:ext cx="51816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/>
            <a:r>
              <a:rPr lang="pl-PL" sz="2000">
                <a:latin typeface="Times" charset="0"/>
              </a:rPr>
              <a:t>Wpisz nazwisko pacjenta i naciśnij </a:t>
            </a:r>
            <a:r>
              <a:rPr lang="pl-PL" sz="2000" b="1">
                <a:latin typeface="Times" charset="0"/>
              </a:rPr>
              <a:t>OK</a:t>
            </a:r>
            <a:endParaRPr lang="en-GB" sz="2000" b="1">
              <a:latin typeface="Times" charset="0"/>
            </a:endParaRPr>
          </a:p>
        </p:txBody>
      </p:sp>
      <p:sp>
        <p:nvSpPr>
          <p:cNvPr id="221189" name="Rectangle 5"/>
          <p:cNvSpPr>
            <a:spLocks noChangeArrowheads="1"/>
          </p:cNvSpPr>
          <p:nvPr/>
        </p:nvSpPr>
        <p:spPr bwMode="auto">
          <a:xfrm>
            <a:off x="1828800" y="3657600"/>
            <a:ext cx="51054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/>
            <a:r>
              <a:rPr lang="pl-PL" sz="2000">
                <a:latin typeface="Times" charset="0"/>
              </a:rPr>
              <a:t>Kowalski J.</a:t>
            </a:r>
            <a:endParaRPr lang="en-GB" sz="2000">
              <a:latin typeface="Times" charset="0"/>
            </a:endParaRPr>
          </a:p>
        </p:txBody>
      </p:sp>
      <p:sp>
        <p:nvSpPr>
          <p:cNvPr id="221190" name="AutoShape 6"/>
          <p:cNvSpPr>
            <a:spLocks noChangeArrowheads="1"/>
          </p:cNvSpPr>
          <p:nvPr/>
        </p:nvSpPr>
        <p:spPr bwMode="auto">
          <a:xfrm>
            <a:off x="2819400" y="4800600"/>
            <a:ext cx="1066800" cy="457200"/>
          </a:xfrm>
          <a:prstGeom prst="roundRect">
            <a:avLst>
              <a:gd name="adj" fmla="val 16667"/>
            </a:avLst>
          </a:prstGeom>
          <a:solidFill>
            <a:srgbClr val="66CC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pl-PL" sz="2000" b="1">
                <a:latin typeface="Times" charset="0"/>
              </a:rPr>
              <a:t>OK</a:t>
            </a:r>
            <a:endParaRPr lang="en-GB" sz="2000" b="1">
              <a:latin typeface="Times" charset="0"/>
            </a:endParaRPr>
          </a:p>
        </p:txBody>
      </p:sp>
      <p:sp>
        <p:nvSpPr>
          <p:cNvPr id="221191" name="AutoShape 7"/>
          <p:cNvSpPr>
            <a:spLocks noChangeArrowheads="1"/>
          </p:cNvSpPr>
          <p:nvPr/>
        </p:nvSpPr>
        <p:spPr bwMode="auto">
          <a:xfrm>
            <a:off x="4724400" y="4800600"/>
            <a:ext cx="1066800" cy="457200"/>
          </a:xfrm>
          <a:prstGeom prst="roundRect">
            <a:avLst>
              <a:gd name="adj" fmla="val 16667"/>
            </a:avLst>
          </a:prstGeom>
          <a:solidFill>
            <a:srgbClr val="66CC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pl-PL" sz="2000" b="1">
                <a:latin typeface="Times" charset="0"/>
              </a:rPr>
              <a:t>Anuluj</a:t>
            </a:r>
            <a:endParaRPr lang="en-GB" sz="2000" b="1">
              <a:latin typeface="Times" charset="0"/>
            </a:endParaRPr>
          </a:p>
        </p:txBody>
      </p:sp>
      <p:sp>
        <p:nvSpPr>
          <p:cNvPr id="221192" name="Text Box 8"/>
          <p:cNvSpPr txBox="1">
            <a:spLocks noChangeArrowheads="1"/>
          </p:cNvSpPr>
          <p:nvPr/>
        </p:nvSpPr>
        <p:spPr bwMode="auto">
          <a:xfrm>
            <a:off x="1812925" y="3062288"/>
            <a:ext cx="22225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l-PL" sz="2000" b="1">
                <a:latin typeface="Times" charset="0"/>
              </a:rPr>
              <a:t>Nazwisko pacjenta</a:t>
            </a:r>
            <a:endParaRPr lang="en-GB" sz="2000" b="1">
              <a:latin typeface="Times" charset="0"/>
            </a:endParaRPr>
          </a:p>
        </p:txBody>
      </p:sp>
    </p:spTree>
  </p:cSld>
  <p:clrMapOvr>
    <a:masterClrMapping/>
  </p:clrMapOvr>
  <p:transition/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90840" tIns="44623" rIns="90840" bIns="44623" anchor="b"/>
          <a:lstStyle/>
          <a:p>
            <a:r>
              <a:rPr lang="pl-PL" sz="4000" smtClean="0"/>
              <a:t>Komunikaty o błędach napisane w kategoriach systemu i użytkownika</a:t>
            </a:r>
            <a:endParaRPr lang="en-GB" sz="4000" smtClean="0"/>
          </a:p>
        </p:txBody>
      </p:sp>
      <p:sp>
        <p:nvSpPr>
          <p:cNvPr id="223235" name="Rectangle 3"/>
          <p:cNvSpPr>
            <a:spLocks noChangeArrowheads="1"/>
          </p:cNvSpPr>
          <p:nvPr/>
        </p:nvSpPr>
        <p:spPr bwMode="auto">
          <a:xfrm>
            <a:off x="228600" y="2133600"/>
            <a:ext cx="3581400" cy="327660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23236" name="Rectangle 4"/>
          <p:cNvSpPr>
            <a:spLocks noChangeArrowheads="1"/>
          </p:cNvSpPr>
          <p:nvPr/>
        </p:nvSpPr>
        <p:spPr bwMode="auto">
          <a:xfrm>
            <a:off x="3962400" y="2133600"/>
            <a:ext cx="4953000" cy="365760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23237" name="Rectangle 5"/>
          <p:cNvSpPr>
            <a:spLocks noChangeArrowheads="1"/>
          </p:cNvSpPr>
          <p:nvPr/>
        </p:nvSpPr>
        <p:spPr bwMode="auto">
          <a:xfrm>
            <a:off x="304800" y="2743200"/>
            <a:ext cx="609600" cy="1371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pl-PL" sz="9600">
                <a:latin typeface="Times" charset="0"/>
              </a:rPr>
              <a:t>?</a:t>
            </a:r>
            <a:endParaRPr lang="en-GB" sz="9600">
              <a:latin typeface="Times" charset="0"/>
            </a:endParaRPr>
          </a:p>
        </p:txBody>
      </p:sp>
      <p:sp>
        <p:nvSpPr>
          <p:cNvPr id="223238" name="Rectangle 6"/>
          <p:cNvSpPr>
            <a:spLocks noChangeArrowheads="1"/>
          </p:cNvSpPr>
          <p:nvPr/>
        </p:nvSpPr>
        <p:spPr bwMode="auto">
          <a:xfrm>
            <a:off x="1066800" y="2743200"/>
            <a:ext cx="2590800" cy="1371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pl-PL" b="1">
                <a:latin typeface="Times" charset="0"/>
              </a:rPr>
              <a:t>Błąd nr 27</a:t>
            </a:r>
          </a:p>
          <a:p>
            <a:pPr algn="ctr" eaLnBrk="0" hangingPunct="0"/>
            <a:endParaRPr lang="pl-PL" b="1">
              <a:latin typeface="Times" charset="0"/>
            </a:endParaRPr>
          </a:p>
          <a:p>
            <a:pPr algn="ctr" eaLnBrk="0" hangingPunct="0"/>
            <a:r>
              <a:rPr lang="pl-PL">
                <a:latin typeface="Times" charset="0"/>
              </a:rPr>
              <a:t>Wprowadzono niewłaściwy</a:t>
            </a:r>
          </a:p>
          <a:p>
            <a:pPr algn="ctr" eaLnBrk="0" hangingPunct="0"/>
            <a:r>
              <a:rPr lang="pl-PL">
                <a:latin typeface="Times" charset="0"/>
              </a:rPr>
              <a:t>Identyfikator pacjenta</a:t>
            </a:r>
            <a:endParaRPr lang="en-GB">
              <a:latin typeface="Times" charset="0"/>
            </a:endParaRPr>
          </a:p>
        </p:txBody>
      </p:sp>
      <p:sp>
        <p:nvSpPr>
          <p:cNvPr id="223239" name="AutoShape 7"/>
          <p:cNvSpPr>
            <a:spLocks noChangeArrowheads="1"/>
          </p:cNvSpPr>
          <p:nvPr/>
        </p:nvSpPr>
        <p:spPr bwMode="auto">
          <a:xfrm>
            <a:off x="914400" y="4724400"/>
            <a:ext cx="838200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pl-PL" b="1">
                <a:latin typeface="Times" charset="0"/>
              </a:rPr>
              <a:t>OK</a:t>
            </a:r>
            <a:endParaRPr lang="en-GB" b="1">
              <a:latin typeface="Times" charset="0"/>
            </a:endParaRPr>
          </a:p>
        </p:txBody>
      </p:sp>
      <p:sp>
        <p:nvSpPr>
          <p:cNvPr id="223240" name="AutoShape 8"/>
          <p:cNvSpPr>
            <a:spLocks noChangeArrowheads="1"/>
          </p:cNvSpPr>
          <p:nvPr/>
        </p:nvSpPr>
        <p:spPr bwMode="auto">
          <a:xfrm>
            <a:off x="2209800" y="4724400"/>
            <a:ext cx="838200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pl-PL" b="1">
                <a:latin typeface="Times" charset="0"/>
              </a:rPr>
              <a:t>Anuluj</a:t>
            </a:r>
            <a:endParaRPr lang="en-GB" b="1">
              <a:latin typeface="Times" charset="0"/>
            </a:endParaRPr>
          </a:p>
        </p:txBody>
      </p:sp>
      <p:sp>
        <p:nvSpPr>
          <p:cNvPr id="223241" name="AutoShape 9"/>
          <p:cNvSpPr>
            <a:spLocks noChangeArrowheads="1"/>
          </p:cNvSpPr>
          <p:nvPr/>
        </p:nvSpPr>
        <p:spPr bwMode="auto">
          <a:xfrm>
            <a:off x="4191000" y="5105400"/>
            <a:ext cx="838200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pl-PL" b="1">
                <a:latin typeface="Times" charset="0"/>
              </a:rPr>
              <a:t>Pacjenci</a:t>
            </a:r>
            <a:endParaRPr lang="en-GB" b="1">
              <a:latin typeface="Times" charset="0"/>
            </a:endParaRPr>
          </a:p>
        </p:txBody>
      </p:sp>
      <p:sp>
        <p:nvSpPr>
          <p:cNvPr id="223242" name="AutoShape 10"/>
          <p:cNvSpPr>
            <a:spLocks noChangeArrowheads="1"/>
          </p:cNvSpPr>
          <p:nvPr/>
        </p:nvSpPr>
        <p:spPr bwMode="auto">
          <a:xfrm>
            <a:off x="5334000" y="5105400"/>
            <a:ext cx="838200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pl-PL" b="1">
                <a:latin typeface="Times" charset="0"/>
              </a:rPr>
              <a:t>Pomoc</a:t>
            </a:r>
            <a:endParaRPr lang="en-GB" b="1">
              <a:latin typeface="Times" charset="0"/>
            </a:endParaRPr>
          </a:p>
        </p:txBody>
      </p:sp>
      <p:sp>
        <p:nvSpPr>
          <p:cNvPr id="223243" name="AutoShape 11"/>
          <p:cNvSpPr>
            <a:spLocks noChangeArrowheads="1"/>
          </p:cNvSpPr>
          <p:nvPr/>
        </p:nvSpPr>
        <p:spPr bwMode="auto">
          <a:xfrm>
            <a:off x="6477000" y="5105400"/>
            <a:ext cx="838200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pl-PL" b="1">
                <a:latin typeface="Times" charset="0"/>
              </a:rPr>
              <a:t>Powtórz</a:t>
            </a:r>
            <a:endParaRPr lang="en-GB" b="1">
              <a:latin typeface="Times" charset="0"/>
            </a:endParaRPr>
          </a:p>
        </p:txBody>
      </p:sp>
      <p:sp>
        <p:nvSpPr>
          <p:cNvPr id="223244" name="AutoShape 12"/>
          <p:cNvSpPr>
            <a:spLocks noChangeArrowheads="1"/>
          </p:cNvSpPr>
          <p:nvPr/>
        </p:nvSpPr>
        <p:spPr bwMode="auto">
          <a:xfrm>
            <a:off x="7620000" y="5105400"/>
            <a:ext cx="838200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pl-PL" b="1">
                <a:latin typeface="Times" charset="0"/>
              </a:rPr>
              <a:t>Anuluj</a:t>
            </a:r>
            <a:endParaRPr lang="en-GB" b="1">
              <a:latin typeface="Times" charset="0"/>
            </a:endParaRPr>
          </a:p>
        </p:txBody>
      </p:sp>
      <p:sp>
        <p:nvSpPr>
          <p:cNvPr id="223245" name="Rectangle 13"/>
          <p:cNvSpPr>
            <a:spLocks noChangeArrowheads="1"/>
          </p:cNvSpPr>
          <p:nvPr/>
        </p:nvSpPr>
        <p:spPr bwMode="auto">
          <a:xfrm>
            <a:off x="4267200" y="2438400"/>
            <a:ext cx="4419600" cy="2133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pl-PL" b="1">
                <a:latin typeface="Times" charset="0"/>
              </a:rPr>
              <a:t>Pacjent Kowalski J. nie jest zarejestrowany</a:t>
            </a:r>
          </a:p>
          <a:p>
            <a:pPr eaLnBrk="0" hangingPunct="0"/>
            <a:r>
              <a:rPr lang="pl-PL">
                <a:latin typeface="Times" charset="0"/>
              </a:rPr>
              <a:t>Naciśnij przycisk Pacjenci, aby zobaczyć listę</a:t>
            </a:r>
          </a:p>
          <a:p>
            <a:pPr eaLnBrk="0" hangingPunct="0"/>
            <a:r>
              <a:rPr lang="pl-PL">
                <a:latin typeface="Times" charset="0"/>
              </a:rPr>
              <a:t>        zarejestrowanych pacjentów.</a:t>
            </a:r>
          </a:p>
          <a:p>
            <a:pPr eaLnBrk="0" hangingPunct="0"/>
            <a:r>
              <a:rPr lang="pl-PL">
                <a:latin typeface="Times" charset="0"/>
              </a:rPr>
              <a:t>Naciśnij przycisk Powtórz, aby ponownie</a:t>
            </a:r>
          </a:p>
          <a:p>
            <a:pPr eaLnBrk="0" hangingPunct="0"/>
            <a:r>
              <a:rPr lang="pl-PL">
                <a:latin typeface="Times" charset="0"/>
              </a:rPr>
              <a:t>       wprowadzić nazwisko pacjenta</a:t>
            </a:r>
          </a:p>
          <a:p>
            <a:pPr eaLnBrk="0" hangingPunct="0"/>
            <a:r>
              <a:rPr lang="pl-PL">
                <a:latin typeface="Times" charset="0"/>
              </a:rPr>
              <a:t>Naciśnij przycisk Pomoc, aby otrzymać </a:t>
            </a:r>
          </a:p>
          <a:p>
            <a:pPr eaLnBrk="0" hangingPunct="0"/>
            <a:r>
              <a:rPr lang="pl-PL">
                <a:latin typeface="Times" charset="0"/>
              </a:rPr>
              <a:t>       więcej informacji</a:t>
            </a:r>
            <a:endParaRPr lang="en-GB">
              <a:latin typeface="Times" charset="0"/>
            </a:endParaRPr>
          </a:p>
        </p:txBody>
      </p:sp>
      <p:sp>
        <p:nvSpPr>
          <p:cNvPr id="223246" name="Text Box 14"/>
          <p:cNvSpPr txBox="1">
            <a:spLocks noChangeArrowheads="1"/>
          </p:cNvSpPr>
          <p:nvPr/>
        </p:nvSpPr>
        <p:spPr bwMode="auto">
          <a:xfrm>
            <a:off x="441325" y="1409700"/>
            <a:ext cx="74612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l-PL" b="1">
                <a:latin typeface="Times" charset="0"/>
              </a:rPr>
              <a:t>     Komunikat o błędzie			Komunikat będzie zapisany</a:t>
            </a:r>
          </a:p>
          <a:p>
            <a:pPr eaLnBrk="0" hangingPunct="0"/>
            <a:r>
              <a:rPr lang="pl-PL" b="1">
                <a:latin typeface="Times" charset="0"/>
              </a:rPr>
              <a:t>zapisany w kategoriach systemu		w kategoriach użytkownika</a:t>
            </a:r>
            <a:endParaRPr lang="en-GB" b="1">
              <a:latin typeface="Times" charset="0"/>
            </a:endParaRPr>
          </a:p>
        </p:txBody>
      </p:sp>
    </p:spTree>
  </p:cSld>
  <p:clrMapOvr>
    <a:masterClrMapping/>
  </p:clrMapOvr>
  <p:transition/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90840" tIns="44623" rIns="90840" bIns="44623" anchor="b"/>
          <a:lstStyle/>
          <a:p>
            <a:r>
              <a:rPr lang="pl-PL" smtClean="0"/>
              <a:t>Projektowanie systemu pomocy</a:t>
            </a:r>
            <a:endParaRPr lang="en-GB" smtClean="0"/>
          </a:p>
        </p:txBody>
      </p:sp>
      <p:sp>
        <p:nvSpPr>
          <p:cNvPr id="225283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840" tIns="44623" rIns="90840" bIns="44623"/>
          <a:lstStyle/>
          <a:p>
            <a:pPr algn="just">
              <a:lnSpc>
                <a:spcPct val="90000"/>
              </a:lnSpc>
            </a:pPr>
            <a:r>
              <a:rPr lang="pl-PL" u="none" smtClean="0">
                <a:latin typeface="Baskerville Old Face" pitchFamily="18" charset="0"/>
              </a:rPr>
              <a:t>Gdy użytkownicy otrzymują komunikat o błędzie, którego nie rozumieją, odwołują się do systemu pomocy w poszukiwaniu informacji. </a:t>
            </a:r>
          </a:p>
          <a:p>
            <a:pPr algn="just">
              <a:lnSpc>
                <a:spcPct val="90000"/>
              </a:lnSpc>
            </a:pPr>
            <a:r>
              <a:rPr lang="pl-PL" u="none" smtClean="0">
                <a:latin typeface="Baskerville Old Face" pitchFamily="18" charset="0"/>
              </a:rPr>
              <a:t>Innym rodzajem prośby o pomoc jest pytanie „Pomożecie?”, oznaczające „Potrzebuję informacji”.</a:t>
            </a:r>
          </a:p>
          <a:p>
            <a:pPr algn="just">
              <a:lnSpc>
                <a:spcPct val="90000"/>
              </a:lnSpc>
            </a:pPr>
            <a:r>
              <a:rPr lang="pl-PL" u="none" smtClean="0">
                <a:latin typeface="Baskerville Old Face" pitchFamily="18" charset="0"/>
              </a:rPr>
              <a:t>Systemy pomocy powinny mieć kilka różnych punktów wejściowych.</a:t>
            </a:r>
            <a:endParaRPr lang="en-GB" u="none" smtClean="0">
              <a:latin typeface="Baskerville Old Face" pitchFamily="18" charset="0"/>
            </a:endParaRPr>
          </a:p>
        </p:txBody>
      </p:sp>
    </p:spTree>
  </p:cSld>
  <p:clrMapOvr>
    <a:masterClrMapping/>
  </p:clrMapOvr>
  <p:transition/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90840" tIns="44623" rIns="90840" bIns="44623" anchor="b"/>
          <a:lstStyle/>
          <a:p>
            <a:r>
              <a:rPr lang="pl-PL" smtClean="0"/>
              <a:t>Teksty systemu pomocy</a:t>
            </a:r>
            <a:endParaRPr lang="en-GB" smtClean="0"/>
          </a:p>
        </p:txBody>
      </p:sp>
      <p:sp>
        <p:nvSpPr>
          <p:cNvPr id="227331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840" tIns="44623" rIns="90840" bIns="44623"/>
          <a:lstStyle/>
          <a:p>
            <a:pPr algn="just"/>
            <a:r>
              <a:rPr lang="pl-PL" u="none" smtClean="0">
                <a:latin typeface="Baskerville Old Face" pitchFamily="18" charset="0"/>
              </a:rPr>
              <a:t>Powinny być przygotowane z udziałem specjalistów w dziedzinie zastosowania. </a:t>
            </a:r>
          </a:p>
          <a:p>
            <a:pPr algn="just"/>
            <a:r>
              <a:rPr lang="pl-PL" u="none" smtClean="0">
                <a:latin typeface="Baskerville Old Face" pitchFamily="18" charset="0"/>
              </a:rPr>
              <a:t>Temat pomocy nie powinien być prostym odwzorowaniem podręcznika użytkownika, ponieważ ludzie inaczej czytają ekran niż kartki papieru.</a:t>
            </a:r>
          </a:p>
          <a:p>
            <a:pPr algn="just"/>
            <a:r>
              <a:rPr lang="pl-PL" u="none" smtClean="0">
                <a:latin typeface="Baskerville Old Face" pitchFamily="18" charset="0"/>
              </a:rPr>
              <a:t>Tekst, jego układ i style powinny być starannie oznakowane, aby można je było czytać w dość małym oknie.</a:t>
            </a:r>
            <a:endParaRPr lang="en-GB" u="none" smtClean="0">
              <a:latin typeface="Baskerville Old Face" pitchFamily="18" charset="0"/>
            </a:endParaRPr>
          </a:p>
        </p:txBody>
      </p:sp>
    </p:spTree>
  </p:cSld>
  <p:clrMapOvr>
    <a:masterClrMapping/>
  </p:clrMapOvr>
  <p:transition/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90840" tIns="44623" rIns="90840" bIns="44623" anchor="b"/>
          <a:lstStyle/>
          <a:p>
            <a:r>
              <a:rPr lang="pl-PL" smtClean="0"/>
              <a:t>Systemy pomocy</a:t>
            </a:r>
            <a:endParaRPr lang="en-GB" smtClean="0"/>
          </a:p>
        </p:txBody>
      </p:sp>
      <p:sp>
        <p:nvSpPr>
          <p:cNvPr id="229379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840" tIns="44623" rIns="90840" bIns="44623"/>
          <a:lstStyle/>
          <a:p>
            <a:pPr algn="just"/>
            <a:r>
              <a:rPr lang="pl-PL" u="none" smtClean="0">
                <a:latin typeface="Baskerville Old Face" pitchFamily="18" charset="0"/>
              </a:rPr>
              <a:t>Można implementować jako zbiór powiązanych witryn WWW lub za pomocą uniwersalnego systemu hipertekstowego, który można integrować z programami użytkowymi.</a:t>
            </a:r>
          </a:p>
          <a:p>
            <a:pPr algn="just"/>
            <a:r>
              <a:rPr lang="pl-PL" u="none" smtClean="0">
                <a:latin typeface="Baskerville Old Face" pitchFamily="18" charset="0"/>
              </a:rPr>
              <a:t>Hierarchię można łatwo przemierzać, wybierając części komunikatu oznaczone jako odsyłacze.</a:t>
            </a:r>
          </a:p>
          <a:p>
            <a:pPr algn="just"/>
            <a:r>
              <a:rPr lang="pl-PL" u="none" smtClean="0">
                <a:latin typeface="Baskerville Old Face" pitchFamily="18" charset="0"/>
              </a:rPr>
              <a:t>Zaletą systemu WWW jest łatwość implementacji i brak wymagania jakiegokolwiek specjalnego oprogramowania.</a:t>
            </a:r>
            <a:endParaRPr lang="en-GB" u="none" smtClean="0">
              <a:latin typeface="Baskerville Old Face" pitchFamily="18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3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Metoda śledzenia promieni</a:t>
            </a:r>
            <a:endParaRPr lang="en-US" smtClean="0"/>
          </a:p>
        </p:txBody>
      </p:sp>
      <p:graphicFrame>
        <p:nvGraphicFramePr>
          <p:cNvPr id="104452" name="Object 4"/>
          <p:cNvGraphicFramePr>
            <a:graphicFrameLocks noChangeAspect="1"/>
          </p:cNvGraphicFramePr>
          <p:nvPr>
            <p:ph idx="1"/>
          </p:nvPr>
        </p:nvGraphicFramePr>
        <p:xfrm>
          <a:off x="457200" y="1981200"/>
          <a:ext cx="6629400" cy="3917950"/>
        </p:xfrm>
        <a:graphic>
          <a:graphicData uri="http://schemas.openxmlformats.org/presentationml/2006/ole">
            <p:oleObj spid="_x0000_s2050" name="Image" r:id="rId3" imgW="5714286" imgH="3377778" progId="">
              <p:embed/>
            </p:oleObj>
          </a:graphicData>
        </a:graphic>
      </p:graphicFrame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Pomoc *.chm</a:t>
            </a:r>
            <a:endParaRPr lang="en-US" smtClean="0"/>
          </a:p>
        </p:txBody>
      </p:sp>
      <p:sp>
        <p:nvSpPr>
          <p:cNvPr id="2805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u="none" smtClean="0">
                <a:latin typeface="Baskerville Old Face" pitchFamily="18" charset="0"/>
              </a:rPr>
              <a:t>Dostępne wiele aplikacji – kreatorów</a:t>
            </a:r>
          </a:p>
          <a:p>
            <a:r>
              <a:rPr lang="pl-PL" u="none" smtClean="0">
                <a:latin typeface="Baskerville Old Face" pitchFamily="18" charset="0"/>
              </a:rPr>
              <a:t>Łatwa nawigacja</a:t>
            </a:r>
          </a:p>
          <a:p>
            <a:r>
              <a:rPr lang="pl-PL" u="none" smtClean="0">
                <a:latin typeface="Baskerville Old Face" pitchFamily="18" charset="0"/>
              </a:rPr>
              <a:t>Prosta obsługa</a:t>
            </a:r>
          </a:p>
          <a:p>
            <a:r>
              <a:rPr lang="pl-PL" u="none" smtClean="0">
                <a:latin typeface="Baskerville Old Face" pitchFamily="18" charset="0"/>
              </a:rPr>
              <a:t>Możliwość obsługi na wielu systemach</a:t>
            </a:r>
            <a:endParaRPr lang="en-US" u="none" smtClean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90840" tIns="44623" rIns="90840" bIns="44623" anchor="b"/>
          <a:lstStyle/>
          <a:p>
            <a:r>
              <a:rPr lang="pl-PL" smtClean="0"/>
              <a:t>Punkty wejściowe do systemu pomocy</a:t>
            </a:r>
            <a:endParaRPr lang="en-GB" smtClean="0"/>
          </a:p>
        </p:txBody>
      </p:sp>
      <p:sp>
        <p:nvSpPr>
          <p:cNvPr id="231427" name="Rectangle 3"/>
          <p:cNvSpPr>
            <a:spLocks noChangeArrowheads="1"/>
          </p:cNvSpPr>
          <p:nvPr/>
        </p:nvSpPr>
        <p:spPr bwMode="auto">
          <a:xfrm>
            <a:off x="6708775" y="1951038"/>
            <a:ext cx="1746250" cy="2032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31428" name="Rectangle 4"/>
          <p:cNvSpPr>
            <a:spLocks noChangeArrowheads="1"/>
          </p:cNvSpPr>
          <p:nvPr/>
        </p:nvSpPr>
        <p:spPr bwMode="auto">
          <a:xfrm>
            <a:off x="1306513" y="1606550"/>
            <a:ext cx="6326187" cy="4737100"/>
          </a:xfrm>
          <a:prstGeom prst="rect">
            <a:avLst/>
          </a:prstGeom>
          <a:noFill/>
          <a:ln w="0">
            <a:solidFill>
              <a:srgbClr val="FFFFFE"/>
            </a:solidFill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429" name="Rectangle 5"/>
          <p:cNvSpPr>
            <a:spLocks noChangeArrowheads="1"/>
          </p:cNvSpPr>
          <p:nvPr/>
        </p:nvSpPr>
        <p:spPr bwMode="auto">
          <a:xfrm>
            <a:off x="2906713" y="1739900"/>
            <a:ext cx="3544887" cy="4603750"/>
          </a:xfrm>
          <a:prstGeom prst="rect">
            <a:avLst/>
          </a:prstGeom>
          <a:solidFill>
            <a:srgbClr val="6E7A6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430" name="Line 6"/>
          <p:cNvSpPr>
            <a:spLocks noChangeShapeType="1"/>
          </p:cNvSpPr>
          <p:nvPr/>
        </p:nvSpPr>
        <p:spPr bwMode="auto">
          <a:xfrm>
            <a:off x="2868613" y="1701800"/>
            <a:ext cx="3468687" cy="1588"/>
          </a:xfrm>
          <a:prstGeom prst="line">
            <a:avLst/>
          </a:prstGeom>
          <a:noFill/>
          <a:ln w="152400">
            <a:solidFill>
              <a:srgbClr val="D3E2CB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431" name="Rectangle 7"/>
          <p:cNvSpPr>
            <a:spLocks noChangeArrowheads="1"/>
          </p:cNvSpPr>
          <p:nvPr/>
        </p:nvSpPr>
        <p:spPr bwMode="auto">
          <a:xfrm>
            <a:off x="2792413" y="1758950"/>
            <a:ext cx="3697287" cy="1524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432" name="Rectangle 8"/>
          <p:cNvSpPr>
            <a:spLocks noChangeArrowheads="1"/>
          </p:cNvSpPr>
          <p:nvPr/>
        </p:nvSpPr>
        <p:spPr bwMode="auto">
          <a:xfrm>
            <a:off x="2792413" y="1911350"/>
            <a:ext cx="3697287" cy="1524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433" name="Rectangle 9"/>
          <p:cNvSpPr>
            <a:spLocks noChangeArrowheads="1"/>
          </p:cNvSpPr>
          <p:nvPr/>
        </p:nvSpPr>
        <p:spPr bwMode="auto">
          <a:xfrm>
            <a:off x="2792413" y="2044700"/>
            <a:ext cx="3697287" cy="152400"/>
          </a:xfrm>
          <a:prstGeom prst="rect">
            <a:avLst/>
          </a:prstGeom>
          <a:blipFill dpi="0" rotWithShape="0">
            <a:blip r:embed="rId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434" name="Rectangle 10"/>
          <p:cNvSpPr>
            <a:spLocks noChangeArrowheads="1"/>
          </p:cNvSpPr>
          <p:nvPr/>
        </p:nvSpPr>
        <p:spPr bwMode="auto">
          <a:xfrm>
            <a:off x="2792413" y="2178050"/>
            <a:ext cx="3697287" cy="150813"/>
          </a:xfrm>
          <a:prstGeom prst="rect">
            <a:avLst/>
          </a:prstGeom>
          <a:blipFill dpi="0" rotWithShape="0">
            <a:blip r:embed="rId6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435" name="Rectangle 11"/>
          <p:cNvSpPr>
            <a:spLocks noChangeArrowheads="1"/>
          </p:cNvSpPr>
          <p:nvPr/>
        </p:nvSpPr>
        <p:spPr bwMode="auto">
          <a:xfrm>
            <a:off x="2792413" y="2309813"/>
            <a:ext cx="3697287" cy="152400"/>
          </a:xfrm>
          <a:prstGeom prst="rect">
            <a:avLst/>
          </a:prstGeom>
          <a:blipFill dpi="0" rotWithShape="0">
            <a:blip r:embed="rId7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436" name="Rectangle 12"/>
          <p:cNvSpPr>
            <a:spLocks noChangeArrowheads="1"/>
          </p:cNvSpPr>
          <p:nvPr/>
        </p:nvSpPr>
        <p:spPr bwMode="auto">
          <a:xfrm>
            <a:off x="2792413" y="2462213"/>
            <a:ext cx="3697287" cy="152400"/>
          </a:xfrm>
          <a:prstGeom prst="rect">
            <a:avLst/>
          </a:prstGeom>
          <a:blipFill dpi="0" rotWithShape="0">
            <a:blip r:embed="rId8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437" name="Rectangle 13"/>
          <p:cNvSpPr>
            <a:spLocks noChangeArrowheads="1"/>
          </p:cNvSpPr>
          <p:nvPr/>
        </p:nvSpPr>
        <p:spPr bwMode="auto">
          <a:xfrm>
            <a:off x="2792413" y="2595563"/>
            <a:ext cx="3697287" cy="152400"/>
          </a:xfrm>
          <a:prstGeom prst="rect">
            <a:avLst/>
          </a:prstGeom>
          <a:blipFill dpi="0" rotWithShape="0">
            <a:blip r:embed="rId9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438" name="Rectangle 14"/>
          <p:cNvSpPr>
            <a:spLocks noChangeArrowheads="1"/>
          </p:cNvSpPr>
          <p:nvPr/>
        </p:nvSpPr>
        <p:spPr bwMode="auto">
          <a:xfrm>
            <a:off x="2792413" y="2728913"/>
            <a:ext cx="3697287" cy="152400"/>
          </a:xfrm>
          <a:prstGeom prst="rect">
            <a:avLst/>
          </a:prstGeom>
          <a:blipFill dpi="0" rotWithShape="0">
            <a:blip r:embed="rId10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439" name="Rectangle 15"/>
          <p:cNvSpPr>
            <a:spLocks noChangeArrowheads="1"/>
          </p:cNvSpPr>
          <p:nvPr/>
        </p:nvSpPr>
        <p:spPr bwMode="auto">
          <a:xfrm>
            <a:off x="2792413" y="2881313"/>
            <a:ext cx="3697287" cy="152400"/>
          </a:xfrm>
          <a:prstGeom prst="rect">
            <a:avLst/>
          </a:prstGeom>
          <a:blipFill dpi="0" rotWithShape="0">
            <a:blip r:embed="rId11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440" name="Rectangle 16"/>
          <p:cNvSpPr>
            <a:spLocks noChangeArrowheads="1"/>
          </p:cNvSpPr>
          <p:nvPr/>
        </p:nvSpPr>
        <p:spPr bwMode="auto">
          <a:xfrm>
            <a:off x="2792413" y="3014663"/>
            <a:ext cx="3697287" cy="152400"/>
          </a:xfrm>
          <a:prstGeom prst="rect">
            <a:avLst/>
          </a:prstGeom>
          <a:blipFill dpi="0" rotWithShape="0">
            <a:blip r:embed="rId1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441" name="Rectangle 17"/>
          <p:cNvSpPr>
            <a:spLocks noChangeArrowheads="1"/>
          </p:cNvSpPr>
          <p:nvPr/>
        </p:nvSpPr>
        <p:spPr bwMode="auto">
          <a:xfrm>
            <a:off x="2792413" y="3148013"/>
            <a:ext cx="3697287" cy="1524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442" name="Rectangle 18"/>
          <p:cNvSpPr>
            <a:spLocks noChangeArrowheads="1"/>
          </p:cNvSpPr>
          <p:nvPr/>
        </p:nvSpPr>
        <p:spPr bwMode="auto">
          <a:xfrm>
            <a:off x="2792413" y="3300413"/>
            <a:ext cx="3697287" cy="150812"/>
          </a:xfrm>
          <a:prstGeom prst="rect">
            <a:avLst/>
          </a:prstGeom>
          <a:blipFill dpi="0" rotWithShape="0">
            <a:blip r:embed="rId1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443" name="Rectangle 19"/>
          <p:cNvSpPr>
            <a:spLocks noChangeArrowheads="1"/>
          </p:cNvSpPr>
          <p:nvPr/>
        </p:nvSpPr>
        <p:spPr bwMode="auto">
          <a:xfrm>
            <a:off x="2792413" y="3432175"/>
            <a:ext cx="3697287" cy="152400"/>
          </a:xfrm>
          <a:prstGeom prst="rect">
            <a:avLst/>
          </a:prstGeom>
          <a:blipFill dpi="0" rotWithShape="0">
            <a:blip r:embed="rId1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444" name="Rectangle 20"/>
          <p:cNvSpPr>
            <a:spLocks noChangeArrowheads="1"/>
          </p:cNvSpPr>
          <p:nvPr/>
        </p:nvSpPr>
        <p:spPr bwMode="auto">
          <a:xfrm>
            <a:off x="2792413" y="3565525"/>
            <a:ext cx="3697287" cy="152400"/>
          </a:xfrm>
          <a:prstGeom prst="rect">
            <a:avLst/>
          </a:prstGeom>
          <a:blipFill dpi="0" rotWithShape="0">
            <a:blip r:embed="rId16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445" name="Rectangle 21"/>
          <p:cNvSpPr>
            <a:spLocks noChangeArrowheads="1"/>
          </p:cNvSpPr>
          <p:nvPr/>
        </p:nvSpPr>
        <p:spPr bwMode="auto">
          <a:xfrm>
            <a:off x="2792413" y="3717925"/>
            <a:ext cx="3697287" cy="152400"/>
          </a:xfrm>
          <a:prstGeom prst="rect">
            <a:avLst/>
          </a:prstGeom>
          <a:blipFill dpi="0" rotWithShape="0">
            <a:blip r:embed="rId17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446" name="Rectangle 22"/>
          <p:cNvSpPr>
            <a:spLocks noChangeArrowheads="1"/>
          </p:cNvSpPr>
          <p:nvPr/>
        </p:nvSpPr>
        <p:spPr bwMode="auto">
          <a:xfrm>
            <a:off x="2792413" y="3851275"/>
            <a:ext cx="3697287" cy="152400"/>
          </a:xfrm>
          <a:prstGeom prst="rect">
            <a:avLst/>
          </a:prstGeom>
          <a:blipFill dpi="0" rotWithShape="0">
            <a:blip r:embed="rId18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447" name="Rectangle 23"/>
          <p:cNvSpPr>
            <a:spLocks noChangeArrowheads="1"/>
          </p:cNvSpPr>
          <p:nvPr/>
        </p:nvSpPr>
        <p:spPr bwMode="auto">
          <a:xfrm>
            <a:off x="2792413" y="3984625"/>
            <a:ext cx="3697287" cy="152400"/>
          </a:xfrm>
          <a:prstGeom prst="rect">
            <a:avLst/>
          </a:prstGeom>
          <a:blipFill dpi="0" rotWithShape="0">
            <a:blip r:embed="rId19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448" name="Rectangle 24"/>
          <p:cNvSpPr>
            <a:spLocks noChangeArrowheads="1"/>
          </p:cNvSpPr>
          <p:nvPr/>
        </p:nvSpPr>
        <p:spPr bwMode="auto">
          <a:xfrm>
            <a:off x="2792413" y="4137025"/>
            <a:ext cx="3697287" cy="152400"/>
          </a:xfrm>
          <a:prstGeom prst="rect">
            <a:avLst/>
          </a:prstGeom>
          <a:blipFill dpi="0" rotWithShape="0">
            <a:blip r:embed="rId20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449" name="Rectangle 25"/>
          <p:cNvSpPr>
            <a:spLocks noChangeArrowheads="1"/>
          </p:cNvSpPr>
          <p:nvPr/>
        </p:nvSpPr>
        <p:spPr bwMode="auto">
          <a:xfrm>
            <a:off x="2792413" y="4270375"/>
            <a:ext cx="3697287" cy="152400"/>
          </a:xfrm>
          <a:prstGeom prst="rect">
            <a:avLst/>
          </a:prstGeom>
          <a:blipFill dpi="0" rotWithShape="0">
            <a:blip r:embed="rId21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450" name="Rectangle 26"/>
          <p:cNvSpPr>
            <a:spLocks noChangeArrowheads="1"/>
          </p:cNvSpPr>
          <p:nvPr/>
        </p:nvSpPr>
        <p:spPr bwMode="auto">
          <a:xfrm>
            <a:off x="2792413" y="4403725"/>
            <a:ext cx="3697287" cy="152400"/>
          </a:xfrm>
          <a:prstGeom prst="rect">
            <a:avLst/>
          </a:prstGeom>
          <a:blipFill dpi="0" rotWithShape="0">
            <a:blip r:embed="rId2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451" name="Rectangle 27"/>
          <p:cNvSpPr>
            <a:spLocks noChangeArrowheads="1"/>
          </p:cNvSpPr>
          <p:nvPr/>
        </p:nvSpPr>
        <p:spPr bwMode="auto">
          <a:xfrm>
            <a:off x="2792413" y="4556125"/>
            <a:ext cx="3697287" cy="150813"/>
          </a:xfrm>
          <a:prstGeom prst="rect">
            <a:avLst/>
          </a:prstGeom>
          <a:blipFill dpi="0" rotWithShape="0">
            <a:blip r:embed="rId2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452" name="Rectangle 28"/>
          <p:cNvSpPr>
            <a:spLocks noChangeArrowheads="1"/>
          </p:cNvSpPr>
          <p:nvPr/>
        </p:nvSpPr>
        <p:spPr bwMode="auto">
          <a:xfrm>
            <a:off x="2792413" y="4687888"/>
            <a:ext cx="3697287" cy="152400"/>
          </a:xfrm>
          <a:prstGeom prst="rect">
            <a:avLst/>
          </a:prstGeom>
          <a:blipFill dpi="0" rotWithShape="0">
            <a:blip r:embed="rId2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453" name="Rectangle 29"/>
          <p:cNvSpPr>
            <a:spLocks noChangeArrowheads="1"/>
          </p:cNvSpPr>
          <p:nvPr/>
        </p:nvSpPr>
        <p:spPr bwMode="auto">
          <a:xfrm>
            <a:off x="2792413" y="4821238"/>
            <a:ext cx="3697287" cy="152400"/>
          </a:xfrm>
          <a:prstGeom prst="rect">
            <a:avLst/>
          </a:prstGeom>
          <a:blipFill dpi="0" rotWithShape="0">
            <a:blip r:embed="rId2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454" name="Rectangle 30"/>
          <p:cNvSpPr>
            <a:spLocks noChangeArrowheads="1"/>
          </p:cNvSpPr>
          <p:nvPr/>
        </p:nvSpPr>
        <p:spPr bwMode="auto">
          <a:xfrm>
            <a:off x="2792413" y="4973638"/>
            <a:ext cx="3697287" cy="152400"/>
          </a:xfrm>
          <a:prstGeom prst="rect">
            <a:avLst/>
          </a:prstGeom>
          <a:blipFill dpi="0" rotWithShape="0">
            <a:blip r:embed="rId26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455" name="Rectangle 31"/>
          <p:cNvSpPr>
            <a:spLocks noChangeArrowheads="1"/>
          </p:cNvSpPr>
          <p:nvPr/>
        </p:nvSpPr>
        <p:spPr bwMode="auto">
          <a:xfrm>
            <a:off x="2792413" y="5106988"/>
            <a:ext cx="3697287" cy="152400"/>
          </a:xfrm>
          <a:prstGeom prst="rect">
            <a:avLst/>
          </a:prstGeom>
          <a:blipFill dpi="0" rotWithShape="0">
            <a:blip r:embed="rId27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456" name="Rectangle 32"/>
          <p:cNvSpPr>
            <a:spLocks noChangeArrowheads="1"/>
          </p:cNvSpPr>
          <p:nvPr/>
        </p:nvSpPr>
        <p:spPr bwMode="auto">
          <a:xfrm>
            <a:off x="2792413" y="5240338"/>
            <a:ext cx="3697287" cy="152400"/>
          </a:xfrm>
          <a:prstGeom prst="rect">
            <a:avLst/>
          </a:prstGeom>
          <a:blipFill dpi="0" rotWithShape="0">
            <a:blip r:embed="rId28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457" name="Rectangle 33"/>
          <p:cNvSpPr>
            <a:spLocks noChangeArrowheads="1"/>
          </p:cNvSpPr>
          <p:nvPr/>
        </p:nvSpPr>
        <p:spPr bwMode="auto">
          <a:xfrm>
            <a:off x="2792413" y="5373688"/>
            <a:ext cx="3697287" cy="152400"/>
          </a:xfrm>
          <a:prstGeom prst="rect">
            <a:avLst/>
          </a:prstGeom>
          <a:blipFill dpi="0" rotWithShape="0">
            <a:blip r:embed="rId29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458" name="Rectangle 34"/>
          <p:cNvSpPr>
            <a:spLocks noChangeArrowheads="1"/>
          </p:cNvSpPr>
          <p:nvPr/>
        </p:nvSpPr>
        <p:spPr bwMode="auto">
          <a:xfrm>
            <a:off x="2792413" y="5526088"/>
            <a:ext cx="3697287" cy="152400"/>
          </a:xfrm>
          <a:prstGeom prst="rect">
            <a:avLst/>
          </a:prstGeom>
          <a:blipFill dpi="0" rotWithShape="0">
            <a:blip r:embed="rId30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459" name="Rectangle 35"/>
          <p:cNvSpPr>
            <a:spLocks noChangeArrowheads="1"/>
          </p:cNvSpPr>
          <p:nvPr/>
        </p:nvSpPr>
        <p:spPr bwMode="auto">
          <a:xfrm>
            <a:off x="2792413" y="5659438"/>
            <a:ext cx="3697287" cy="150812"/>
          </a:xfrm>
          <a:prstGeom prst="rect">
            <a:avLst/>
          </a:prstGeom>
          <a:blipFill dpi="0" rotWithShape="0">
            <a:blip r:embed="rId31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460" name="Rectangle 36"/>
          <p:cNvSpPr>
            <a:spLocks noChangeArrowheads="1"/>
          </p:cNvSpPr>
          <p:nvPr/>
        </p:nvSpPr>
        <p:spPr bwMode="auto">
          <a:xfrm>
            <a:off x="2792413" y="5867400"/>
            <a:ext cx="3697287" cy="609600"/>
          </a:xfrm>
          <a:prstGeom prst="rect">
            <a:avLst/>
          </a:prstGeom>
          <a:blipFill dpi="0" rotWithShape="0">
            <a:blip r:embed="rId3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l-PL">
                <a:latin typeface="Times" charset="0"/>
              </a:rPr>
              <a:t>              Sieć tematów pomocy</a:t>
            </a:r>
            <a:endParaRPr lang="en-GB">
              <a:latin typeface="Times" charset="0"/>
            </a:endParaRPr>
          </a:p>
        </p:txBody>
      </p:sp>
      <p:sp>
        <p:nvSpPr>
          <p:cNvPr id="231461" name="Rectangle 37"/>
          <p:cNvSpPr>
            <a:spLocks noChangeArrowheads="1"/>
          </p:cNvSpPr>
          <p:nvPr/>
        </p:nvSpPr>
        <p:spPr bwMode="auto">
          <a:xfrm>
            <a:off x="2819400" y="5638800"/>
            <a:ext cx="3697288" cy="76200"/>
          </a:xfrm>
          <a:prstGeom prst="rect">
            <a:avLst/>
          </a:prstGeom>
          <a:blipFill dpi="0" rotWithShape="0">
            <a:blip r:embed="rId3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pl-PL">
              <a:latin typeface="Times" charset="0"/>
            </a:endParaRPr>
          </a:p>
        </p:txBody>
      </p:sp>
      <p:sp>
        <p:nvSpPr>
          <p:cNvPr id="231462" name="Line 38"/>
          <p:cNvSpPr>
            <a:spLocks noChangeShapeType="1"/>
          </p:cNvSpPr>
          <p:nvPr/>
        </p:nvSpPr>
        <p:spPr bwMode="auto">
          <a:xfrm flipV="1">
            <a:off x="7620000" y="6096000"/>
            <a:ext cx="457200" cy="0"/>
          </a:xfrm>
          <a:prstGeom prst="line">
            <a:avLst/>
          </a:prstGeom>
          <a:noFill/>
          <a:ln w="152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463" name="Rectangle 39"/>
          <p:cNvSpPr>
            <a:spLocks noChangeArrowheads="1"/>
          </p:cNvSpPr>
          <p:nvPr/>
        </p:nvSpPr>
        <p:spPr bwMode="auto">
          <a:xfrm>
            <a:off x="2801938" y="1635125"/>
            <a:ext cx="3544887" cy="45847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464" name="Line 40"/>
          <p:cNvSpPr>
            <a:spLocks noChangeShapeType="1"/>
          </p:cNvSpPr>
          <p:nvPr/>
        </p:nvSpPr>
        <p:spPr bwMode="auto">
          <a:xfrm flipH="1">
            <a:off x="4679950" y="3508375"/>
            <a:ext cx="781050" cy="285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465" name="Line 41"/>
          <p:cNvSpPr>
            <a:spLocks noChangeShapeType="1"/>
          </p:cNvSpPr>
          <p:nvPr/>
        </p:nvSpPr>
        <p:spPr bwMode="auto">
          <a:xfrm flipV="1">
            <a:off x="3973513" y="3794125"/>
            <a:ext cx="706437" cy="4762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466" name="Freeform 42"/>
          <p:cNvSpPr>
            <a:spLocks/>
          </p:cNvSpPr>
          <p:nvPr/>
        </p:nvSpPr>
        <p:spPr bwMode="auto">
          <a:xfrm>
            <a:off x="3954463" y="1816100"/>
            <a:ext cx="247650" cy="133350"/>
          </a:xfrm>
          <a:custGeom>
            <a:avLst/>
            <a:gdLst/>
            <a:ahLst/>
            <a:cxnLst>
              <a:cxn ang="0">
                <a:pos x="36" y="36"/>
              </a:cxn>
              <a:cxn ang="0">
                <a:pos x="0" y="0"/>
              </a:cxn>
              <a:cxn ang="0">
                <a:pos x="156" y="48"/>
              </a:cxn>
              <a:cxn ang="0">
                <a:pos x="0" y="84"/>
              </a:cxn>
              <a:cxn ang="0">
                <a:pos x="36" y="36"/>
              </a:cxn>
            </a:cxnLst>
            <a:rect l="0" t="0" r="r" b="b"/>
            <a:pathLst>
              <a:path w="156" h="84">
                <a:moveTo>
                  <a:pt x="36" y="36"/>
                </a:moveTo>
                <a:lnTo>
                  <a:pt x="0" y="0"/>
                </a:lnTo>
                <a:lnTo>
                  <a:pt x="156" y="48"/>
                </a:lnTo>
                <a:lnTo>
                  <a:pt x="0" y="84"/>
                </a:lnTo>
                <a:lnTo>
                  <a:pt x="36" y="36"/>
                </a:lnTo>
                <a:close/>
              </a:path>
            </a:pathLst>
          </a:custGeom>
          <a:solidFill>
            <a:srgbClr val="000000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467" name="Line 43"/>
          <p:cNvSpPr>
            <a:spLocks noChangeShapeType="1"/>
          </p:cNvSpPr>
          <p:nvPr/>
        </p:nvSpPr>
        <p:spPr bwMode="auto">
          <a:xfrm flipH="1">
            <a:off x="3763963" y="1873250"/>
            <a:ext cx="725487" cy="5318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468" name="Line 44"/>
          <p:cNvSpPr>
            <a:spLocks noChangeShapeType="1"/>
          </p:cNvSpPr>
          <p:nvPr/>
        </p:nvSpPr>
        <p:spPr bwMode="auto">
          <a:xfrm flipH="1">
            <a:off x="3173413" y="2405063"/>
            <a:ext cx="590550" cy="6286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469" name="Line 45"/>
          <p:cNvSpPr>
            <a:spLocks noChangeShapeType="1"/>
          </p:cNvSpPr>
          <p:nvPr/>
        </p:nvSpPr>
        <p:spPr bwMode="auto">
          <a:xfrm>
            <a:off x="3173413" y="3033713"/>
            <a:ext cx="361950" cy="6080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470" name="Line 46"/>
          <p:cNvSpPr>
            <a:spLocks noChangeShapeType="1"/>
          </p:cNvSpPr>
          <p:nvPr/>
        </p:nvSpPr>
        <p:spPr bwMode="auto">
          <a:xfrm>
            <a:off x="3535363" y="3641725"/>
            <a:ext cx="438150" cy="6286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471" name="Line 47"/>
          <p:cNvSpPr>
            <a:spLocks noChangeShapeType="1"/>
          </p:cNvSpPr>
          <p:nvPr/>
        </p:nvSpPr>
        <p:spPr bwMode="auto">
          <a:xfrm>
            <a:off x="3973513" y="4270375"/>
            <a:ext cx="361950" cy="6461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472" name="Line 48"/>
          <p:cNvSpPr>
            <a:spLocks noChangeShapeType="1"/>
          </p:cNvSpPr>
          <p:nvPr/>
        </p:nvSpPr>
        <p:spPr bwMode="auto">
          <a:xfrm>
            <a:off x="4489450" y="1873250"/>
            <a:ext cx="1028700" cy="285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473" name="Line 49"/>
          <p:cNvSpPr>
            <a:spLocks noChangeShapeType="1"/>
          </p:cNvSpPr>
          <p:nvPr/>
        </p:nvSpPr>
        <p:spPr bwMode="auto">
          <a:xfrm flipH="1">
            <a:off x="4984750" y="2159000"/>
            <a:ext cx="495300" cy="8747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474" name="Line 50"/>
          <p:cNvSpPr>
            <a:spLocks noChangeShapeType="1"/>
          </p:cNvSpPr>
          <p:nvPr/>
        </p:nvSpPr>
        <p:spPr bwMode="auto">
          <a:xfrm>
            <a:off x="4965700" y="3033713"/>
            <a:ext cx="495300" cy="4746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475" name="Line 51"/>
          <p:cNvSpPr>
            <a:spLocks noChangeShapeType="1"/>
          </p:cNvSpPr>
          <p:nvPr/>
        </p:nvSpPr>
        <p:spPr bwMode="auto">
          <a:xfrm>
            <a:off x="5251450" y="2595563"/>
            <a:ext cx="704850" cy="4381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476" name="Line 52"/>
          <p:cNvSpPr>
            <a:spLocks noChangeShapeType="1"/>
          </p:cNvSpPr>
          <p:nvPr/>
        </p:nvSpPr>
        <p:spPr bwMode="auto">
          <a:xfrm flipH="1">
            <a:off x="5461000" y="3033713"/>
            <a:ext cx="476250" cy="4746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477" name="Line 53"/>
          <p:cNvSpPr>
            <a:spLocks noChangeShapeType="1"/>
          </p:cNvSpPr>
          <p:nvPr/>
        </p:nvSpPr>
        <p:spPr bwMode="auto">
          <a:xfrm>
            <a:off x="5461000" y="3508375"/>
            <a:ext cx="457200" cy="419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478" name="Line 54"/>
          <p:cNvSpPr>
            <a:spLocks noChangeShapeType="1"/>
          </p:cNvSpPr>
          <p:nvPr/>
        </p:nvSpPr>
        <p:spPr bwMode="auto">
          <a:xfrm>
            <a:off x="5918200" y="3927475"/>
            <a:ext cx="1588" cy="4762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479" name="Line 55"/>
          <p:cNvSpPr>
            <a:spLocks noChangeShapeType="1"/>
          </p:cNvSpPr>
          <p:nvPr/>
        </p:nvSpPr>
        <p:spPr bwMode="auto">
          <a:xfrm>
            <a:off x="3173413" y="3033713"/>
            <a:ext cx="1506537" cy="7604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480" name="Line 56"/>
          <p:cNvSpPr>
            <a:spLocks noChangeShapeType="1"/>
          </p:cNvSpPr>
          <p:nvPr/>
        </p:nvSpPr>
        <p:spPr bwMode="auto">
          <a:xfrm>
            <a:off x="4679950" y="3794125"/>
            <a:ext cx="1238250" cy="609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481" name="Line 57"/>
          <p:cNvSpPr>
            <a:spLocks noChangeShapeType="1"/>
          </p:cNvSpPr>
          <p:nvPr/>
        </p:nvSpPr>
        <p:spPr bwMode="auto">
          <a:xfrm flipH="1" flipV="1">
            <a:off x="3973513" y="4270375"/>
            <a:ext cx="1944687" cy="1333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482" name="Line 58"/>
          <p:cNvSpPr>
            <a:spLocks noChangeShapeType="1"/>
          </p:cNvSpPr>
          <p:nvPr/>
        </p:nvSpPr>
        <p:spPr bwMode="auto">
          <a:xfrm>
            <a:off x="3992563" y="4270375"/>
            <a:ext cx="1411287" cy="10271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483" name="Line 59"/>
          <p:cNvSpPr>
            <a:spLocks noChangeShapeType="1"/>
          </p:cNvSpPr>
          <p:nvPr/>
        </p:nvSpPr>
        <p:spPr bwMode="auto">
          <a:xfrm>
            <a:off x="3992563" y="4270375"/>
            <a:ext cx="1754187" cy="6080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484" name="Line 60"/>
          <p:cNvSpPr>
            <a:spLocks noChangeShapeType="1"/>
          </p:cNvSpPr>
          <p:nvPr/>
        </p:nvSpPr>
        <p:spPr bwMode="auto">
          <a:xfrm flipH="1">
            <a:off x="3649663" y="4270375"/>
            <a:ext cx="342900" cy="12557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485" name="Rectangle 61"/>
          <p:cNvSpPr>
            <a:spLocks noChangeArrowheads="1"/>
          </p:cNvSpPr>
          <p:nvPr/>
        </p:nvSpPr>
        <p:spPr bwMode="auto">
          <a:xfrm>
            <a:off x="5289550" y="2025650"/>
            <a:ext cx="438150" cy="2651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486" name="Rectangle 62"/>
          <p:cNvSpPr>
            <a:spLocks noChangeArrowheads="1"/>
          </p:cNvSpPr>
          <p:nvPr/>
        </p:nvSpPr>
        <p:spPr bwMode="auto">
          <a:xfrm>
            <a:off x="5299075" y="2035175"/>
            <a:ext cx="438150" cy="2651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487" name="Rectangle 63"/>
          <p:cNvSpPr>
            <a:spLocks noChangeArrowheads="1"/>
          </p:cNvSpPr>
          <p:nvPr/>
        </p:nvSpPr>
        <p:spPr bwMode="auto">
          <a:xfrm>
            <a:off x="5041900" y="2462213"/>
            <a:ext cx="419100" cy="266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488" name="Rectangle 64"/>
          <p:cNvSpPr>
            <a:spLocks noChangeArrowheads="1"/>
          </p:cNvSpPr>
          <p:nvPr/>
        </p:nvSpPr>
        <p:spPr bwMode="auto">
          <a:xfrm>
            <a:off x="5051425" y="2471738"/>
            <a:ext cx="419100" cy="2667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489" name="Rectangle 65"/>
          <p:cNvSpPr>
            <a:spLocks noChangeArrowheads="1"/>
          </p:cNvSpPr>
          <p:nvPr/>
        </p:nvSpPr>
        <p:spPr bwMode="auto">
          <a:xfrm>
            <a:off x="4775200" y="2900363"/>
            <a:ext cx="438150" cy="247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490" name="Rectangle 66"/>
          <p:cNvSpPr>
            <a:spLocks noChangeArrowheads="1"/>
          </p:cNvSpPr>
          <p:nvPr/>
        </p:nvSpPr>
        <p:spPr bwMode="auto">
          <a:xfrm>
            <a:off x="4784725" y="2909888"/>
            <a:ext cx="438150" cy="2476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491" name="Rectangle 67"/>
          <p:cNvSpPr>
            <a:spLocks noChangeArrowheads="1"/>
          </p:cNvSpPr>
          <p:nvPr/>
        </p:nvSpPr>
        <p:spPr bwMode="auto">
          <a:xfrm>
            <a:off x="5727700" y="2900363"/>
            <a:ext cx="438150" cy="247650"/>
          </a:xfrm>
          <a:prstGeom prst="rect">
            <a:avLst/>
          </a:prstGeom>
          <a:solidFill>
            <a:srgbClr val="6980B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492" name="Rectangle 68"/>
          <p:cNvSpPr>
            <a:spLocks noChangeArrowheads="1"/>
          </p:cNvSpPr>
          <p:nvPr/>
        </p:nvSpPr>
        <p:spPr bwMode="auto">
          <a:xfrm>
            <a:off x="5737225" y="2909888"/>
            <a:ext cx="438150" cy="2476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493" name="Rectangle 69"/>
          <p:cNvSpPr>
            <a:spLocks noChangeArrowheads="1"/>
          </p:cNvSpPr>
          <p:nvPr/>
        </p:nvSpPr>
        <p:spPr bwMode="auto">
          <a:xfrm>
            <a:off x="5251450" y="3376613"/>
            <a:ext cx="438150" cy="2460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494" name="Rectangle 70"/>
          <p:cNvSpPr>
            <a:spLocks noChangeArrowheads="1"/>
          </p:cNvSpPr>
          <p:nvPr/>
        </p:nvSpPr>
        <p:spPr bwMode="auto">
          <a:xfrm>
            <a:off x="5260975" y="3386138"/>
            <a:ext cx="438150" cy="24606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495" name="Rectangle 71"/>
          <p:cNvSpPr>
            <a:spLocks noChangeArrowheads="1"/>
          </p:cNvSpPr>
          <p:nvPr/>
        </p:nvSpPr>
        <p:spPr bwMode="auto">
          <a:xfrm>
            <a:off x="5708650" y="3794125"/>
            <a:ext cx="419100" cy="266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496" name="Rectangle 72"/>
          <p:cNvSpPr>
            <a:spLocks noChangeArrowheads="1"/>
          </p:cNvSpPr>
          <p:nvPr/>
        </p:nvSpPr>
        <p:spPr bwMode="auto">
          <a:xfrm>
            <a:off x="5718175" y="3803650"/>
            <a:ext cx="419100" cy="2667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497" name="Rectangle 73"/>
          <p:cNvSpPr>
            <a:spLocks noChangeArrowheads="1"/>
          </p:cNvSpPr>
          <p:nvPr/>
        </p:nvSpPr>
        <p:spPr bwMode="auto">
          <a:xfrm>
            <a:off x="5708650" y="4270375"/>
            <a:ext cx="419100" cy="266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498" name="Rectangle 74"/>
          <p:cNvSpPr>
            <a:spLocks noChangeArrowheads="1"/>
          </p:cNvSpPr>
          <p:nvPr/>
        </p:nvSpPr>
        <p:spPr bwMode="auto">
          <a:xfrm>
            <a:off x="5718175" y="4279900"/>
            <a:ext cx="419100" cy="2667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499" name="Rectangle 75"/>
          <p:cNvSpPr>
            <a:spLocks noChangeArrowheads="1"/>
          </p:cNvSpPr>
          <p:nvPr/>
        </p:nvSpPr>
        <p:spPr bwMode="auto">
          <a:xfrm>
            <a:off x="4470400" y="3679825"/>
            <a:ext cx="438150" cy="247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500" name="Rectangle 76"/>
          <p:cNvSpPr>
            <a:spLocks noChangeArrowheads="1"/>
          </p:cNvSpPr>
          <p:nvPr/>
        </p:nvSpPr>
        <p:spPr bwMode="auto">
          <a:xfrm>
            <a:off x="4479925" y="3689350"/>
            <a:ext cx="438150" cy="2476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501" name="Rectangle 77"/>
          <p:cNvSpPr>
            <a:spLocks noChangeArrowheads="1"/>
          </p:cNvSpPr>
          <p:nvPr/>
        </p:nvSpPr>
        <p:spPr bwMode="auto">
          <a:xfrm>
            <a:off x="3535363" y="2271713"/>
            <a:ext cx="438150" cy="247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502" name="Rectangle 78"/>
          <p:cNvSpPr>
            <a:spLocks noChangeArrowheads="1"/>
          </p:cNvSpPr>
          <p:nvPr/>
        </p:nvSpPr>
        <p:spPr bwMode="auto">
          <a:xfrm>
            <a:off x="3544888" y="2281238"/>
            <a:ext cx="438150" cy="2476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503" name="Rectangle 79"/>
          <p:cNvSpPr>
            <a:spLocks noChangeArrowheads="1"/>
          </p:cNvSpPr>
          <p:nvPr/>
        </p:nvSpPr>
        <p:spPr bwMode="auto">
          <a:xfrm>
            <a:off x="2963863" y="2900363"/>
            <a:ext cx="419100" cy="247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504" name="Rectangle 80"/>
          <p:cNvSpPr>
            <a:spLocks noChangeArrowheads="1"/>
          </p:cNvSpPr>
          <p:nvPr/>
        </p:nvSpPr>
        <p:spPr bwMode="auto">
          <a:xfrm>
            <a:off x="2973388" y="2909888"/>
            <a:ext cx="419100" cy="2476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505" name="Rectangle 81"/>
          <p:cNvSpPr>
            <a:spLocks noChangeArrowheads="1"/>
          </p:cNvSpPr>
          <p:nvPr/>
        </p:nvSpPr>
        <p:spPr bwMode="auto">
          <a:xfrm>
            <a:off x="3325813" y="3527425"/>
            <a:ext cx="438150" cy="247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506" name="Rectangle 82"/>
          <p:cNvSpPr>
            <a:spLocks noChangeArrowheads="1"/>
          </p:cNvSpPr>
          <p:nvPr/>
        </p:nvSpPr>
        <p:spPr bwMode="auto">
          <a:xfrm>
            <a:off x="3335338" y="3536950"/>
            <a:ext cx="438150" cy="2476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507" name="Rectangle 83"/>
          <p:cNvSpPr>
            <a:spLocks noChangeArrowheads="1"/>
          </p:cNvSpPr>
          <p:nvPr/>
        </p:nvSpPr>
        <p:spPr bwMode="auto">
          <a:xfrm>
            <a:off x="4125913" y="4802188"/>
            <a:ext cx="420687" cy="247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508" name="Rectangle 84"/>
          <p:cNvSpPr>
            <a:spLocks noChangeArrowheads="1"/>
          </p:cNvSpPr>
          <p:nvPr/>
        </p:nvSpPr>
        <p:spPr bwMode="auto">
          <a:xfrm>
            <a:off x="4135438" y="4811713"/>
            <a:ext cx="420687" cy="2476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509" name="Rectangle 85"/>
          <p:cNvSpPr>
            <a:spLocks noChangeArrowheads="1"/>
          </p:cNvSpPr>
          <p:nvPr/>
        </p:nvSpPr>
        <p:spPr bwMode="auto">
          <a:xfrm>
            <a:off x="3402013" y="5392738"/>
            <a:ext cx="438150" cy="266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510" name="Rectangle 86"/>
          <p:cNvSpPr>
            <a:spLocks noChangeArrowheads="1"/>
          </p:cNvSpPr>
          <p:nvPr/>
        </p:nvSpPr>
        <p:spPr bwMode="auto">
          <a:xfrm>
            <a:off x="3411538" y="5402263"/>
            <a:ext cx="438150" cy="2667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511" name="Rectangle 87"/>
          <p:cNvSpPr>
            <a:spLocks noChangeArrowheads="1"/>
          </p:cNvSpPr>
          <p:nvPr/>
        </p:nvSpPr>
        <p:spPr bwMode="auto">
          <a:xfrm>
            <a:off x="5194300" y="5164138"/>
            <a:ext cx="419100" cy="247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512" name="Rectangle 88"/>
          <p:cNvSpPr>
            <a:spLocks noChangeArrowheads="1"/>
          </p:cNvSpPr>
          <p:nvPr/>
        </p:nvSpPr>
        <p:spPr bwMode="auto">
          <a:xfrm>
            <a:off x="5203825" y="5173663"/>
            <a:ext cx="419100" cy="2476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513" name="Rectangle 89"/>
          <p:cNvSpPr>
            <a:spLocks noChangeArrowheads="1"/>
          </p:cNvSpPr>
          <p:nvPr/>
        </p:nvSpPr>
        <p:spPr bwMode="auto">
          <a:xfrm>
            <a:off x="5537200" y="4745038"/>
            <a:ext cx="419100" cy="266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514" name="Rectangle 90"/>
          <p:cNvSpPr>
            <a:spLocks noChangeArrowheads="1"/>
          </p:cNvSpPr>
          <p:nvPr/>
        </p:nvSpPr>
        <p:spPr bwMode="auto">
          <a:xfrm>
            <a:off x="5546725" y="4754563"/>
            <a:ext cx="419100" cy="2667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515" name="Rectangle 91"/>
          <p:cNvSpPr>
            <a:spLocks noChangeArrowheads="1"/>
          </p:cNvSpPr>
          <p:nvPr/>
        </p:nvSpPr>
        <p:spPr bwMode="auto">
          <a:xfrm>
            <a:off x="3763963" y="4156075"/>
            <a:ext cx="419100" cy="247650"/>
          </a:xfrm>
          <a:prstGeom prst="rect">
            <a:avLst/>
          </a:prstGeom>
          <a:solidFill>
            <a:srgbClr val="6980B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516" name="Rectangle 92"/>
          <p:cNvSpPr>
            <a:spLocks noChangeArrowheads="1"/>
          </p:cNvSpPr>
          <p:nvPr/>
        </p:nvSpPr>
        <p:spPr bwMode="auto">
          <a:xfrm>
            <a:off x="3773488" y="4165600"/>
            <a:ext cx="419100" cy="2476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517" name="Rectangle 93"/>
          <p:cNvSpPr>
            <a:spLocks noChangeArrowheads="1"/>
          </p:cNvSpPr>
          <p:nvPr/>
        </p:nvSpPr>
        <p:spPr bwMode="auto">
          <a:xfrm>
            <a:off x="4297363" y="1758950"/>
            <a:ext cx="420687" cy="247650"/>
          </a:xfrm>
          <a:prstGeom prst="rect">
            <a:avLst/>
          </a:prstGeom>
          <a:solidFill>
            <a:srgbClr val="6980B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518" name="Rectangle 94"/>
          <p:cNvSpPr>
            <a:spLocks noChangeArrowheads="1"/>
          </p:cNvSpPr>
          <p:nvPr/>
        </p:nvSpPr>
        <p:spPr bwMode="auto">
          <a:xfrm>
            <a:off x="4306888" y="1768475"/>
            <a:ext cx="420687" cy="2476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519" name="Rectangle 95"/>
          <p:cNvSpPr>
            <a:spLocks noChangeArrowheads="1"/>
          </p:cNvSpPr>
          <p:nvPr/>
        </p:nvSpPr>
        <p:spPr bwMode="auto">
          <a:xfrm>
            <a:off x="4775200" y="5848350"/>
            <a:ext cx="114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1400">
                <a:solidFill>
                  <a:srgbClr val="000000"/>
                </a:solidFill>
                <a:latin typeface="Times" charset="0"/>
              </a:rPr>
              <a:t> </a:t>
            </a:r>
            <a:endParaRPr lang="en-GB">
              <a:latin typeface="Times" charset="0"/>
            </a:endParaRPr>
          </a:p>
        </p:txBody>
      </p:sp>
      <p:sp>
        <p:nvSpPr>
          <p:cNvPr id="231520" name="Line 96"/>
          <p:cNvSpPr>
            <a:spLocks noChangeShapeType="1"/>
          </p:cNvSpPr>
          <p:nvPr/>
        </p:nvSpPr>
        <p:spPr bwMode="auto">
          <a:xfrm flipH="1">
            <a:off x="2506663" y="1892300"/>
            <a:ext cx="15621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521" name="Freeform 97"/>
          <p:cNvSpPr>
            <a:spLocks/>
          </p:cNvSpPr>
          <p:nvPr/>
        </p:nvSpPr>
        <p:spPr bwMode="auto">
          <a:xfrm>
            <a:off x="3440113" y="4213225"/>
            <a:ext cx="247650" cy="133350"/>
          </a:xfrm>
          <a:custGeom>
            <a:avLst/>
            <a:gdLst/>
            <a:ahLst/>
            <a:cxnLst>
              <a:cxn ang="0">
                <a:pos x="36" y="48"/>
              </a:cxn>
              <a:cxn ang="0">
                <a:pos x="0" y="0"/>
              </a:cxn>
              <a:cxn ang="0">
                <a:pos x="156" y="48"/>
              </a:cxn>
              <a:cxn ang="0">
                <a:pos x="0" y="84"/>
              </a:cxn>
              <a:cxn ang="0">
                <a:pos x="36" y="48"/>
              </a:cxn>
            </a:cxnLst>
            <a:rect l="0" t="0" r="r" b="b"/>
            <a:pathLst>
              <a:path w="156" h="84">
                <a:moveTo>
                  <a:pt x="36" y="48"/>
                </a:moveTo>
                <a:lnTo>
                  <a:pt x="0" y="0"/>
                </a:lnTo>
                <a:lnTo>
                  <a:pt x="156" y="48"/>
                </a:lnTo>
                <a:lnTo>
                  <a:pt x="0" y="84"/>
                </a:lnTo>
                <a:lnTo>
                  <a:pt x="36" y="48"/>
                </a:lnTo>
                <a:close/>
              </a:path>
            </a:pathLst>
          </a:custGeom>
          <a:solidFill>
            <a:srgbClr val="000000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522" name="Line 98"/>
          <p:cNvSpPr>
            <a:spLocks noChangeShapeType="1"/>
          </p:cNvSpPr>
          <p:nvPr/>
        </p:nvSpPr>
        <p:spPr bwMode="auto">
          <a:xfrm flipH="1">
            <a:off x="2659063" y="4289425"/>
            <a:ext cx="89535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523" name="Freeform 99"/>
          <p:cNvSpPr>
            <a:spLocks/>
          </p:cNvSpPr>
          <p:nvPr/>
        </p:nvSpPr>
        <p:spPr bwMode="auto">
          <a:xfrm>
            <a:off x="6203950" y="2957513"/>
            <a:ext cx="247650" cy="133350"/>
          </a:xfrm>
          <a:custGeom>
            <a:avLst/>
            <a:gdLst/>
            <a:ahLst/>
            <a:cxnLst>
              <a:cxn ang="0">
                <a:pos x="120" y="36"/>
              </a:cxn>
              <a:cxn ang="0">
                <a:pos x="156" y="0"/>
              </a:cxn>
              <a:cxn ang="0">
                <a:pos x="0" y="36"/>
              </a:cxn>
              <a:cxn ang="0">
                <a:pos x="156" y="84"/>
              </a:cxn>
              <a:cxn ang="0">
                <a:pos x="120" y="36"/>
              </a:cxn>
            </a:cxnLst>
            <a:rect l="0" t="0" r="r" b="b"/>
            <a:pathLst>
              <a:path w="156" h="84">
                <a:moveTo>
                  <a:pt x="120" y="36"/>
                </a:moveTo>
                <a:lnTo>
                  <a:pt x="156" y="0"/>
                </a:lnTo>
                <a:lnTo>
                  <a:pt x="0" y="36"/>
                </a:lnTo>
                <a:lnTo>
                  <a:pt x="156" y="84"/>
                </a:lnTo>
                <a:lnTo>
                  <a:pt x="120" y="36"/>
                </a:lnTo>
                <a:close/>
              </a:path>
            </a:pathLst>
          </a:custGeom>
          <a:solidFill>
            <a:srgbClr val="000000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524" name="Line 100"/>
          <p:cNvSpPr>
            <a:spLocks noChangeShapeType="1"/>
          </p:cNvSpPr>
          <p:nvPr/>
        </p:nvSpPr>
        <p:spPr bwMode="auto">
          <a:xfrm>
            <a:off x="6337300" y="3014663"/>
            <a:ext cx="41910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1525" name="Rectangle 101"/>
          <p:cNvSpPr>
            <a:spLocks noChangeArrowheads="1"/>
          </p:cNvSpPr>
          <p:nvPr/>
        </p:nvSpPr>
        <p:spPr bwMode="auto">
          <a:xfrm>
            <a:off x="1744663" y="4156075"/>
            <a:ext cx="114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1400">
                <a:solidFill>
                  <a:srgbClr val="000000"/>
                </a:solidFill>
                <a:latin typeface="Times" charset="0"/>
              </a:rPr>
              <a:t> </a:t>
            </a:r>
            <a:endParaRPr lang="en-GB">
              <a:latin typeface="Times" charset="0"/>
            </a:endParaRPr>
          </a:p>
        </p:txBody>
      </p:sp>
      <p:sp>
        <p:nvSpPr>
          <p:cNvPr id="231526" name="Rectangle 102"/>
          <p:cNvSpPr>
            <a:spLocks noChangeArrowheads="1"/>
          </p:cNvSpPr>
          <p:nvPr/>
        </p:nvSpPr>
        <p:spPr bwMode="auto">
          <a:xfrm>
            <a:off x="2125663" y="4156075"/>
            <a:ext cx="114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1400">
                <a:solidFill>
                  <a:srgbClr val="000000"/>
                </a:solidFill>
                <a:latin typeface="Times" charset="0"/>
              </a:rPr>
              <a:t> </a:t>
            </a:r>
            <a:endParaRPr lang="en-GB">
              <a:latin typeface="Times" charset="0"/>
            </a:endParaRPr>
          </a:p>
        </p:txBody>
      </p:sp>
      <p:sp>
        <p:nvSpPr>
          <p:cNvPr id="231527" name="Rectangle 103"/>
          <p:cNvSpPr>
            <a:spLocks noChangeArrowheads="1"/>
          </p:cNvSpPr>
          <p:nvPr/>
        </p:nvSpPr>
        <p:spPr bwMode="auto">
          <a:xfrm>
            <a:off x="1935163" y="4346575"/>
            <a:ext cx="114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1400">
                <a:solidFill>
                  <a:srgbClr val="000000"/>
                </a:solidFill>
                <a:latin typeface="Times" charset="0"/>
              </a:rPr>
              <a:t> </a:t>
            </a:r>
            <a:endParaRPr lang="en-GB">
              <a:latin typeface="Times" charset="0"/>
            </a:endParaRPr>
          </a:p>
        </p:txBody>
      </p:sp>
      <p:sp>
        <p:nvSpPr>
          <p:cNvPr id="231528" name="Rectangle 104"/>
          <p:cNvSpPr>
            <a:spLocks noChangeArrowheads="1"/>
          </p:cNvSpPr>
          <p:nvPr/>
        </p:nvSpPr>
        <p:spPr bwMode="auto">
          <a:xfrm>
            <a:off x="7213600" y="2881313"/>
            <a:ext cx="114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1400">
                <a:solidFill>
                  <a:srgbClr val="000000"/>
                </a:solidFill>
                <a:latin typeface="Times" charset="0"/>
              </a:rPr>
              <a:t> </a:t>
            </a:r>
            <a:endParaRPr lang="en-GB">
              <a:latin typeface="Times" charset="0"/>
            </a:endParaRPr>
          </a:p>
        </p:txBody>
      </p:sp>
      <p:sp>
        <p:nvSpPr>
          <p:cNvPr id="231529" name="Text Box 105"/>
          <p:cNvSpPr txBox="1">
            <a:spLocks noChangeArrowheads="1"/>
          </p:cNvSpPr>
          <p:nvPr/>
        </p:nvSpPr>
        <p:spPr bwMode="auto">
          <a:xfrm>
            <a:off x="6765925" y="2705100"/>
            <a:ext cx="20256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l-PL">
                <a:latin typeface="Times" charset="0"/>
              </a:rPr>
              <a:t>Wejście z programu</a:t>
            </a:r>
          </a:p>
          <a:p>
            <a:pPr eaLnBrk="0" hangingPunct="0"/>
            <a:r>
              <a:rPr lang="pl-PL">
                <a:latin typeface="Times" charset="0"/>
              </a:rPr>
              <a:t>     użytkowego</a:t>
            </a:r>
            <a:endParaRPr lang="en-GB">
              <a:latin typeface="Times" charset="0"/>
            </a:endParaRPr>
          </a:p>
        </p:txBody>
      </p:sp>
      <p:sp>
        <p:nvSpPr>
          <p:cNvPr id="231530" name="Text Box 106"/>
          <p:cNvSpPr txBox="1">
            <a:spLocks noChangeArrowheads="1"/>
          </p:cNvSpPr>
          <p:nvPr/>
        </p:nvSpPr>
        <p:spPr bwMode="auto">
          <a:xfrm>
            <a:off x="1508125" y="1485900"/>
            <a:ext cx="9779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l-PL">
                <a:latin typeface="Times" charset="0"/>
              </a:rPr>
              <a:t>Wejście </a:t>
            </a:r>
          </a:p>
          <a:p>
            <a:pPr eaLnBrk="0" hangingPunct="0"/>
            <a:r>
              <a:rPr lang="pl-PL">
                <a:latin typeface="Times" charset="0"/>
              </a:rPr>
              <a:t>od góry</a:t>
            </a:r>
            <a:endParaRPr lang="en-GB">
              <a:latin typeface="Times" charset="0"/>
            </a:endParaRPr>
          </a:p>
        </p:txBody>
      </p:sp>
      <p:sp>
        <p:nvSpPr>
          <p:cNvPr id="231531" name="Text Box 107"/>
          <p:cNvSpPr txBox="1">
            <a:spLocks noChangeArrowheads="1"/>
          </p:cNvSpPr>
          <p:nvPr/>
        </p:nvSpPr>
        <p:spPr bwMode="auto">
          <a:xfrm>
            <a:off x="685800" y="4000500"/>
            <a:ext cx="2632075" cy="915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pl-PL">
                <a:latin typeface="Times" charset="0"/>
              </a:rPr>
              <a:t>Wejście z systemu</a:t>
            </a:r>
          </a:p>
          <a:p>
            <a:pPr eaLnBrk="0" hangingPunct="0"/>
            <a:r>
              <a:rPr lang="pl-PL">
                <a:latin typeface="Times" charset="0"/>
              </a:rPr>
              <a:t>komunikatów</a:t>
            </a:r>
          </a:p>
          <a:p>
            <a:pPr eaLnBrk="0" hangingPunct="0"/>
            <a:r>
              <a:rPr lang="pl-PL">
                <a:latin typeface="Times" charset="0"/>
              </a:rPr>
              <a:t>o błędach</a:t>
            </a:r>
            <a:endParaRPr lang="en-GB">
              <a:latin typeface="Times" charset="0"/>
            </a:endParaRPr>
          </a:p>
        </p:txBody>
      </p:sp>
    </p:spTree>
  </p:cSld>
  <p:clrMapOvr>
    <a:masterClrMapping/>
  </p:clrMapOvr>
  <p:transition/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90840" tIns="44623" rIns="90840" bIns="44623" anchor="b"/>
          <a:lstStyle/>
          <a:p>
            <a:r>
              <a:rPr lang="pl-PL" smtClean="0"/>
              <a:t>Okna systemu pomocy</a:t>
            </a:r>
            <a:endParaRPr lang="en-GB" smtClean="0"/>
          </a:p>
        </p:txBody>
      </p:sp>
      <p:sp>
        <p:nvSpPr>
          <p:cNvPr id="233475" name="Rectangle 3"/>
          <p:cNvSpPr>
            <a:spLocks noChangeArrowheads="1"/>
          </p:cNvSpPr>
          <p:nvPr/>
        </p:nvSpPr>
        <p:spPr bwMode="auto">
          <a:xfrm>
            <a:off x="304800" y="1676400"/>
            <a:ext cx="8153400" cy="47244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33476" name="Rectangle 4"/>
          <p:cNvSpPr>
            <a:spLocks noChangeArrowheads="1"/>
          </p:cNvSpPr>
          <p:nvPr/>
        </p:nvSpPr>
        <p:spPr bwMode="auto">
          <a:xfrm>
            <a:off x="609600" y="1905000"/>
            <a:ext cx="2590800" cy="2514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endParaRPr lang="pl-PL">
              <a:latin typeface="Times" charset="0"/>
            </a:endParaRPr>
          </a:p>
        </p:txBody>
      </p:sp>
      <p:sp>
        <p:nvSpPr>
          <p:cNvPr id="233477" name="Text Box 5"/>
          <p:cNvSpPr txBox="1">
            <a:spLocks noChangeArrowheads="1"/>
          </p:cNvSpPr>
          <p:nvPr/>
        </p:nvSpPr>
        <p:spPr bwMode="auto">
          <a:xfrm>
            <a:off x="746125" y="1866900"/>
            <a:ext cx="1962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l-PL">
                <a:latin typeface="Times" charset="0"/>
              </a:rPr>
              <a:t>     Tematy pomocy</a:t>
            </a:r>
            <a:endParaRPr lang="en-GB">
              <a:latin typeface="Times" charset="0"/>
            </a:endParaRPr>
          </a:p>
        </p:txBody>
      </p:sp>
      <p:sp>
        <p:nvSpPr>
          <p:cNvPr id="233478" name="Line 6"/>
          <p:cNvSpPr>
            <a:spLocks noChangeShapeType="1"/>
          </p:cNvSpPr>
          <p:nvPr/>
        </p:nvSpPr>
        <p:spPr bwMode="auto">
          <a:xfrm>
            <a:off x="609600" y="2209800"/>
            <a:ext cx="2590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33479" name="Rectangle 7"/>
          <p:cNvSpPr>
            <a:spLocks noChangeArrowheads="1"/>
          </p:cNvSpPr>
          <p:nvPr/>
        </p:nvSpPr>
        <p:spPr bwMode="auto">
          <a:xfrm>
            <a:off x="2895600" y="1981200"/>
            <a:ext cx="152400" cy="152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33480" name="Rectangle 8"/>
          <p:cNvSpPr>
            <a:spLocks noChangeArrowheads="1"/>
          </p:cNvSpPr>
          <p:nvPr/>
        </p:nvSpPr>
        <p:spPr bwMode="auto">
          <a:xfrm>
            <a:off x="1752600" y="2362200"/>
            <a:ext cx="304800" cy="152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33481" name="Rectangle 9"/>
          <p:cNvSpPr>
            <a:spLocks noChangeArrowheads="1"/>
          </p:cNvSpPr>
          <p:nvPr/>
        </p:nvSpPr>
        <p:spPr bwMode="auto">
          <a:xfrm>
            <a:off x="1752600" y="2667000"/>
            <a:ext cx="304800" cy="152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33482" name="Rectangle 10"/>
          <p:cNvSpPr>
            <a:spLocks noChangeArrowheads="1"/>
          </p:cNvSpPr>
          <p:nvPr/>
        </p:nvSpPr>
        <p:spPr bwMode="auto">
          <a:xfrm>
            <a:off x="990600" y="2667000"/>
            <a:ext cx="304800" cy="152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33483" name="Rectangle 11"/>
          <p:cNvSpPr>
            <a:spLocks noChangeArrowheads="1"/>
          </p:cNvSpPr>
          <p:nvPr/>
        </p:nvSpPr>
        <p:spPr bwMode="auto">
          <a:xfrm>
            <a:off x="2514600" y="2667000"/>
            <a:ext cx="304800" cy="152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33484" name="Rectangle 12"/>
          <p:cNvSpPr>
            <a:spLocks noChangeArrowheads="1"/>
          </p:cNvSpPr>
          <p:nvPr/>
        </p:nvSpPr>
        <p:spPr bwMode="auto">
          <a:xfrm>
            <a:off x="762000" y="3048000"/>
            <a:ext cx="304800" cy="152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33485" name="Rectangle 13"/>
          <p:cNvSpPr>
            <a:spLocks noChangeArrowheads="1"/>
          </p:cNvSpPr>
          <p:nvPr/>
        </p:nvSpPr>
        <p:spPr bwMode="auto">
          <a:xfrm>
            <a:off x="1219200" y="3048000"/>
            <a:ext cx="304800" cy="152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33486" name="Rectangle 14"/>
          <p:cNvSpPr>
            <a:spLocks noChangeArrowheads="1"/>
          </p:cNvSpPr>
          <p:nvPr/>
        </p:nvSpPr>
        <p:spPr bwMode="auto">
          <a:xfrm>
            <a:off x="1752600" y="3048000"/>
            <a:ext cx="304800" cy="152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33487" name="Rectangle 15"/>
          <p:cNvSpPr>
            <a:spLocks noChangeArrowheads="1"/>
          </p:cNvSpPr>
          <p:nvPr/>
        </p:nvSpPr>
        <p:spPr bwMode="auto">
          <a:xfrm>
            <a:off x="2209800" y="3048000"/>
            <a:ext cx="304800" cy="152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33488" name="Rectangle 16"/>
          <p:cNvSpPr>
            <a:spLocks noChangeArrowheads="1"/>
          </p:cNvSpPr>
          <p:nvPr/>
        </p:nvSpPr>
        <p:spPr bwMode="auto">
          <a:xfrm>
            <a:off x="2743200" y="3048000"/>
            <a:ext cx="304800" cy="152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33489" name="Rectangle 17"/>
          <p:cNvSpPr>
            <a:spLocks noChangeArrowheads="1"/>
          </p:cNvSpPr>
          <p:nvPr/>
        </p:nvSpPr>
        <p:spPr bwMode="auto">
          <a:xfrm>
            <a:off x="1752600" y="3505200"/>
            <a:ext cx="304800" cy="152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33490" name="Rectangle 18"/>
          <p:cNvSpPr>
            <a:spLocks noChangeArrowheads="1"/>
          </p:cNvSpPr>
          <p:nvPr/>
        </p:nvSpPr>
        <p:spPr bwMode="auto">
          <a:xfrm>
            <a:off x="1295400" y="3505200"/>
            <a:ext cx="304800" cy="152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33491" name="Rectangle 19"/>
          <p:cNvSpPr>
            <a:spLocks noChangeArrowheads="1"/>
          </p:cNvSpPr>
          <p:nvPr/>
        </p:nvSpPr>
        <p:spPr bwMode="auto">
          <a:xfrm>
            <a:off x="762000" y="3505200"/>
            <a:ext cx="304800" cy="152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33492" name="Rectangle 20"/>
          <p:cNvSpPr>
            <a:spLocks noChangeArrowheads="1"/>
          </p:cNvSpPr>
          <p:nvPr/>
        </p:nvSpPr>
        <p:spPr bwMode="auto">
          <a:xfrm>
            <a:off x="2209800" y="3505200"/>
            <a:ext cx="304800" cy="152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33493" name="Line 21"/>
          <p:cNvSpPr>
            <a:spLocks noChangeShapeType="1"/>
          </p:cNvSpPr>
          <p:nvPr/>
        </p:nvSpPr>
        <p:spPr bwMode="auto">
          <a:xfrm>
            <a:off x="1905000" y="25146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33494" name="Line 22"/>
          <p:cNvSpPr>
            <a:spLocks noChangeShapeType="1"/>
          </p:cNvSpPr>
          <p:nvPr/>
        </p:nvSpPr>
        <p:spPr bwMode="auto">
          <a:xfrm flipH="1">
            <a:off x="1295400" y="2514600"/>
            <a:ext cx="4572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33495" name="Line 23"/>
          <p:cNvSpPr>
            <a:spLocks noChangeShapeType="1"/>
          </p:cNvSpPr>
          <p:nvPr/>
        </p:nvSpPr>
        <p:spPr bwMode="auto">
          <a:xfrm>
            <a:off x="2057400" y="2514600"/>
            <a:ext cx="4572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33496" name="Line 24"/>
          <p:cNvSpPr>
            <a:spLocks noChangeShapeType="1"/>
          </p:cNvSpPr>
          <p:nvPr/>
        </p:nvSpPr>
        <p:spPr bwMode="auto">
          <a:xfrm flipH="1">
            <a:off x="914400" y="2819400"/>
            <a:ext cx="152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33497" name="Line 25"/>
          <p:cNvSpPr>
            <a:spLocks noChangeShapeType="1"/>
          </p:cNvSpPr>
          <p:nvPr/>
        </p:nvSpPr>
        <p:spPr bwMode="auto">
          <a:xfrm>
            <a:off x="1905000" y="28194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33498" name="Line 26"/>
          <p:cNvSpPr>
            <a:spLocks noChangeShapeType="1"/>
          </p:cNvSpPr>
          <p:nvPr/>
        </p:nvSpPr>
        <p:spPr bwMode="auto">
          <a:xfrm>
            <a:off x="1219200" y="2819400"/>
            <a:ext cx="152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33499" name="Line 27"/>
          <p:cNvSpPr>
            <a:spLocks noChangeShapeType="1"/>
          </p:cNvSpPr>
          <p:nvPr/>
        </p:nvSpPr>
        <p:spPr bwMode="auto">
          <a:xfrm>
            <a:off x="1295400" y="2819400"/>
            <a:ext cx="533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33500" name="Line 28"/>
          <p:cNvSpPr>
            <a:spLocks noChangeShapeType="1"/>
          </p:cNvSpPr>
          <p:nvPr/>
        </p:nvSpPr>
        <p:spPr bwMode="auto">
          <a:xfrm flipH="1">
            <a:off x="2362200" y="2819400"/>
            <a:ext cx="3048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33501" name="Line 29"/>
          <p:cNvSpPr>
            <a:spLocks noChangeShapeType="1"/>
          </p:cNvSpPr>
          <p:nvPr/>
        </p:nvSpPr>
        <p:spPr bwMode="auto">
          <a:xfrm>
            <a:off x="2667000" y="2819400"/>
            <a:ext cx="2286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33502" name="Line 30"/>
          <p:cNvSpPr>
            <a:spLocks noChangeShapeType="1"/>
          </p:cNvSpPr>
          <p:nvPr/>
        </p:nvSpPr>
        <p:spPr bwMode="auto">
          <a:xfrm>
            <a:off x="914400" y="3200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33503" name="Line 31"/>
          <p:cNvSpPr>
            <a:spLocks noChangeShapeType="1"/>
          </p:cNvSpPr>
          <p:nvPr/>
        </p:nvSpPr>
        <p:spPr bwMode="auto">
          <a:xfrm>
            <a:off x="990600" y="3200400"/>
            <a:ext cx="304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33504" name="Line 32"/>
          <p:cNvSpPr>
            <a:spLocks noChangeShapeType="1"/>
          </p:cNvSpPr>
          <p:nvPr/>
        </p:nvSpPr>
        <p:spPr bwMode="auto">
          <a:xfrm>
            <a:off x="1371600" y="3200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33505" name="Line 33"/>
          <p:cNvSpPr>
            <a:spLocks noChangeShapeType="1"/>
          </p:cNvSpPr>
          <p:nvPr/>
        </p:nvSpPr>
        <p:spPr bwMode="auto">
          <a:xfrm>
            <a:off x="1905000" y="3200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33506" name="Line 34"/>
          <p:cNvSpPr>
            <a:spLocks noChangeShapeType="1"/>
          </p:cNvSpPr>
          <p:nvPr/>
        </p:nvSpPr>
        <p:spPr bwMode="auto">
          <a:xfrm>
            <a:off x="2362200" y="3200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33507" name="Rectangle 35"/>
          <p:cNvSpPr>
            <a:spLocks noChangeArrowheads="1"/>
          </p:cNvSpPr>
          <p:nvPr/>
        </p:nvSpPr>
        <p:spPr bwMode="auto">
          <a:xfrm>
            <a:off x="3962400" y="1905000"/>
            <a:ext cx="3810000" cy="2209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pl-PL">
              <a:latin typeface="Times" charset="0"/>
            </a:endParaRPr>
          </a:p>
        </p:txBody>
      </p:sp>
      <p:sp>
        <p:nvSpPr>
          <p:cNvPr id="233508" name="Text Box 36"/>
          <p:cNvSpPr txBox="1">
            <a:spLocks noChangeArrowheads="1"/>
          </p:cNvSpPr>
          <p:nvPr/>
        </p:nvSpPr>
        <p:spPr bwMode="auto">
          <a:xfrm>
            <a:off x="4953000" y="1905000"/>
            <a:ext cx="17399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pl-PL">
                <a:latin typeface="Times" charset="0"/>
              </a:rPr>
              <a:t>Przekazanie listu</a:t>
            </a:r>
            <a:endParaRPr lang="en-GB">
              <a:latin typeface="Times" charset="0"/>
            </a:endParaRPr>
          </a:p>
        </p:txBody>
      </p:sp>
      <p:sp>
        <p:nvSpPr>
          <p:cNvPr id="233509" name="Line 37"/>
          <p:cNvSpPr>
            <a:spLocks noChangeShapeType="1"/>
          </p:cNvSpPr>
          <p:nvPr/>
        </p:nvSpPr>
        <p:spPr bwMode="auto">
          <a:xfrm>
            <a:off x="3962400" y="22860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33510" name="Text Box 38"/>
          <p:cNvSpPr txBox="1">
            <a:spLocks noChangeArrowheads="1"/>
          </p:cNvSpPr>
          <p:nvPr/>
        </p:nvSpPr>
        <p:spPr bwMode="auto">
          <a:xfrm>
            <a:off x="4098925" y="2324100"/>
            <a:ext cx="3841750" cy="173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l-PL">
                <a:latin typeface="Times" charset="0"/>
              </a:rPr>
              <a:t>List można przekazać do innego</a:t>
            </a:r>
          </a:p>
          <a:p>
            <a:pPr eaLnBrk="0" hangingPunct="0"/>
            <a:r>
              <a:rPr lang="pl-PL">
                <a:latin typeface="Times" charset="0"/>
              </a:rPr>
              <a:t>użytkownika sieci przez naciśnięcie</a:t>
            </a:r>
          </a:p>
          <a:p>
            <a:pPr eaLnBrk="0" hangingPunct="0"/>
            <a:r>
              <a:rPr lang="pl-PL">
                <a:latin typeface="Times" charset="0"/>
              </a:rPr>
              <a:t>przycisku Przekazywanie w panelu</a:t>
            </a:r>
          </a:p>
          <a:p>
            <a:pPr eaLnBrk="0" hangingPunct="0"/>
            <a:r>
              <a:rPr lang="pl-PL">
                <a:latin typeface="Times" charset="0"/>
              </a:rPr>
              <a:t>sterowania. System poprosi o podanie</a:t>
            </a:r>
          </a:p>
          <a:p>
            <a:pPr eaLnBrk="0" hangingPunct="0"/>
            <a:r>
              <a:rPr lang="pl-PL">
                <a:latin typeface="Times" charset="0"/>
              </a:rPr>
              <a:t>nazwy użytkownika lub użytkowników,</a:t>
            </a:r>
          </a:p>
          <a:p>
            <a:pPr eaLnBrk="0" hangingPunct="0"/>
            <a:r>
              <a:rPr lang="pl-PL">
                <a:latin typeface="Times" charset="0"/>
              </a:rPr>
              <a:t>do których ten list ma być wysłany.</a:t>
            </a:r>
            <a:endParaRPr lang="en-GB">
              <a:latin typeface="Times" charset="0"/>
            </a:endParaRPr>
          </a:p>
        </p:txBody>
      </p:sp>
      <p:sp>
        <p:nvSpPr>
          <p:cNvPr id="233511" name="Rectangle 39"/>
          <p:cNvSpPr>
            <a:spLocks noChangeArrowheads="1"/>
          </p:cNvSpPr>
          <p:nvPr/>
        </p:nvSpPr>
        <p:spPr bwMode="auto">
          <a:xfrm>
            <a:off x="3962400" y="4114800"/>
            <a:ext cx="3810000" cy="5334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pl-PL"/>
          </a:p>
        </p:txBody>
      </p:sp>
      <p:sp>
        <p:nvSpPr>
          <p:cNvPr id="233512" name="Oval 40"/>
          <p:cNvSpPr>
            <a:spLocks noChangeArrowheads="1"/>
          </p:cNvSpPr>
          <p:nvPr/>
        </p:nvSpPr>
        <p:spPr bwMode="auto">
          <a:xfrm>
            <a:off x="4267200" y="4191000"/>
            <a:ext cx="990600" cy="381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pl-PL" sz="1600" b="1">
                <a:latin typeface="Times" charset="0"/>
              </a:rPr>
              <a:t>więcej</a:t>
            </a:r>
            <a:endParaRPr lang="en-GB" sz="1600" b="1">
              <a:latin typeface="Times" charset="0"/>
            </a:endParaRPr>
          </a:p>
        </p:txBody>
      </p:sp>
      <p:sp>
        <p:nvSpPr>
          <p:cNvPr id="233513" name="Oval 41"/>
          <p:cNvSpPr>
            <a:spLocks noChangeArrowheads="1"/>
          </p:cNvSpPr>
          <p:nvPr/>
        </p:nvSpPr>
        <p:spPr bwMode="auto">
          <a:xfrm>
            <a:off x="5410200" y="4191000"/>
            <a:ext cx="990600" cy="381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pl-PL" sz="1600" b="1">
                <a:latin typeface="Times" charset="0"/>
              </a:rPr>
              <a:t>następny</a:t>
            </a:r>
            <a:endParaRPr lang="en-GB" sz="1600" b="1">
              <a:latin typeface="Times" charset="0"/>
            </a:endParaRPr>
          </a:p>
        </p:txBody>
      </p:sp>
      <p:sp>
        <p:nvSpPr>
          <p:cNvPr id="233514" name="Oval 42"/>
          <p:cNvSpPr>
            <a:spLocks noChangeArrowheads="1"/>
          </p:cNvSpPr>
          <p:nvPr/>
        </p:nvSpPr>
        <p:spPr bwMode="auto">
          <a:xfrm>
            <a:off x="6553200" y="4191000"/>
            <a:ext cx="990600" cy="381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pl-PL" sz="1600" b="1">
                <a:latin typeface="Times" charset="0"/>
              </a:rPr>
              <a:t>tematy</a:t>
            </a:r>
            <a:endParaRPr lang="en-GB" sz="1600" b="1">
              <a:latin typeface="Times" charset="0"/>
            </a:endParaRPr>
          </a:p>
        </p:txBody>
      </p:sp>
      <p:sp>
        <p:nvSpPr>
          <p:cNvPr id="233515" name="Rectangle 43"/>
          <p:cNvSpPr>
            <a:spLocks noChangeArrowheads="1"/>
          </p:cNvSpPr>
          <p:nvPr/>
        </p:nvSpPr>
        <p:spPr bwMode="auto">
          <a:xfrm>
            <a:off x="838200" y="4648200"/>
            <a:ext cx="2286000" cy="1600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endParaRPr lang="pl-PL">
              <a:latin typeface="Times" charset="0"/>
            </a:endParaRPr>
          </a:p>
        </p:txBody>
      </p:sp>
      <p:sp>
        <p:nvSpPr>
          <p:cNvPr id="233516" name="Text Box 44"/>
          <p:cNvSpPr txBox="1">
            <a:spLocks noChangeArrowheads="1"/>
          </p:cNvSpPr>
          <p:nvPr/>
        </p:nvSpPr>
        <p:spPr bwMode="auto">
          <a:xfrm>
            <a:off x="914400" y="4610100"/>
            <a:ext cx="200342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pl-PL">
                <a:latin typeface="Times" charset="0"/>
              </a:rPr>
              <a:t>Historia pomocy</a:t>
            </a:r>
            <a:endParaRPr lang="en-GB">
              <a:latin typeface="Times" charset="0"/>
            </a:endParaRPr>
          </a:p>
        </p:txBody>
      </p:sp>
      <p:sp>
        <p:nvSpPr>
          <p:cNvPr id="233517" name="Rectangle 45"/>
          <p:cNvSpPr>
            <a:spLocks noChangeArrowheads="1"/>
          </p:cNvSpPr>
          <p:nvPr/>
        </p:nvSpPr>
        <p:spPr bwMode="auto">
          <a:xfrm>
            <a:off x="7467600" y="1981200"/>
            <a:ext cx="152400" cy="152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33518" name="Rectangle 46"/>
          <p:cNvSpPr>
            <a:spLocks noChangeArrowheads="1"/>
          </p:cNvSpPr>
          <p:nvPr/>
        </p:nvSpPr>
        <p:spPr bwMode="auto">
          <a:xfrm>
            <a:off x="2590800" y="4724400"/>
            <a:ext cx="152400" cy="152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33519" name="Line 47"/>
          <p:cNvSpPr>
            <a:spLocks noChangeShapeType="1"/>
          </p:cNvSpPr>
          <p:nvPr/>
        </p:nvSpPr>
        <p:spPr bwMode="auto">
          <a:xfrm>
            <a:off x="838200" y="5029200"/>
            <a:ext cx="1981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33520" name="Text Box 48"/>
          <p:cNvSpPr txBox="1">
            <a:spLocks noChangeArrowheads="1"/>
          </p:cNvSpPr>
          <p:nvPr/>
        </p:nvSpPr>
        <p:spPr bwMode="auto">
          <a:xfrm>
            <a:off x="822325" y="4991100"/>
            <a:ext cx="2235200" cy="1190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 eaLnBrk="0" hangingPunct="0">
              <a:buFontTx/>
              <a:buAutoNum type="arabicPeriod"/>
            </a:pPr>
            <a:r>
              <a:rPr lang="pl-PL">
                <a:latin typeface="Times" charset="0"/>
              </a:rPr>
              <a:t>Poczta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pl-PL">
                <a:latin typeface="Times" charset="0"/>
              </a:rPr>
              <a:t>Wysyłanie listów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pl-PL">
                <a:latin typeface="Times" charset="0"/>
              </a:rPr>
              <a:t>Czytanie listów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pl-PL">
                <a:latin typeface="Times" charset="0"/>
              </a:rPr>
              <a:t>Przekazanie </a:t>
            </a:r>
            <a:endParaRPr lang="en-GB">
              <a:latin typeface="Times" charset="0"/>
            </a:endParaRPr>
          </a:p>
        </p:txBody>
      </p:sp>
      <p:sp>
        <p:nvSpPr>
          <p:cNvPr id="233521" name="Line 49"/>
          <p:cNvSpPr>
            <a:spLocks noChangeShapeType="1"/>
          </p:cNvSpPr>
          <p:nvPr/>
        </p:nvSpPr>
        <p:spPr bwMode="auto">
          <a:xfrm>
            <a:off x="2667000" y="50292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ransition/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90840" tIns="44623" rIns="90840" bIns="44623" anchor="b"/>
          <a:lstStyle/>
          <a:p>
            <a:r>
              <a:rPr lang="pl-PL" smtClean="0"/>
              <a:t>Dokumentacja użytkownika</a:t>
            </a:r>
            <a:endParaRPr lang="en-GB" smtClean="0"/>
          </a:p>
        </p:txBody>
      </p:sp>
      <p:sp>
        <p:nvSpPr>
          <p:cNvPr id="235523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840" tIns="44623" rIns="90840" bIns="44623"/>
          <a:lstStyle/>
          <a:p>
            <a:pPr algn="just"/>
            <a:r>
              <a:rPr lang="pl-PL" sz="2800" u="none" smtClean="0">
                <a:latin typeface="Baskerville Old Face" pitchFamily="18" charset="0"/>
              </a:rPr>
              <a:t>Dokumentacja użytkownika nie jest ściśle częścią projektu interfejsu użytkownika.</a:t>
            </a:r>
          </a:p>
          <a:p>
            <a:pPr algn="just"/>
            <a:r>
              <a:rPr lang="pl-PL" sz="2800" u="none" smtClean="0">
                <a:latin typeface="Baskerville Old Face" pitchFamily="18" charset="0"/>
              </a:rPr>
              <a:t>Dobrą praktyką jest jednak projektowanie pomocy natychmiastowej w połączeniu z dokumentacją papierową.</a:t>
            </a:r>
          </a:p>
          <a:p>
            <a:pPr algn="just"/>
            <a:r>
              <a:rPr lang="pl-PL" sz="2800" u="none" smtClean="0">
                <a:latin typeface="Baskerville Old Face" pitchFamily="18" charset="0"/>
              </a:rPr>
              <a:t>Podręczniki systemu powinny obejmować bardziej </a:t>
            </a:r>
            <a:r>
              <a:rPr lang="pl-PL" sz="2800" b="1" u="none" smtClean="0">
                <a:latin typeface="Baskerville Old Face" pitchFamily="18" charset="0"/>
              </a:rPr>
              <a:t>szczegółową informację</a:t>
            </a:r>
            <a:r>
              <a:rPr lang="pl-PL" sz="2800" u="none" smtClean="0">
                <a:latin typeface="Baskerville Old Face" pitchFamily="18" charset="0"/>
              </a:rPr>
              <a:t> niż system pomocy.</a:t>
            </a:r>
          </a:p>
          <a:p>
            <a:pPr algn="just"/>
            <a:r>
              <a:rPr lang="pl-PL" sz="2800" u="none" smtClean="0">
                <a:latin typeface="Baskerville Old Face" pitchFamily="18" charset="0"/>
              </a:rPr>
              <a:t>Należy je zaprojektować tak, aby mogły z nich korzystać różne klasy użytkowników systemu.</a:t>
            </a:r>
            <a:r>
              <a:rPr lang="pl-PL" sz="2800" smtClean="0"/>
              <a:t> </a:t>
            </a:r>
            <a:endParaRPr lang="en-GB" sz="2800" smtClean="0"/>
          </a:p>
        </p:txBody>
      </p:sp>
    </p:spTree>
  </p:cSld>
  <p:clrMapOvr>
    <a:masterClrMapping/>
  </p:clrMapOvr>
  <p:transition/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90840" tIns="44623" rIns="90840" bIns="44623" anchor="b"/>
          <a:lstStyle/>
          <a:p>
            <a:r>
              <a:rPr lang="pl-PL" smtClean="0"/>
              <a:t>Rodzaje dokumentacji wspomagającej użytkownika</a:t>
            </a:r>
            <a:endParaRPr lang="en-GB" smtClean="0"/>
          </a:p>
        </p:txBody>
      </p:sp>
      <p:sp>
        <p:nvSpPr>
          <p:cNvPr id="236547" name="AutoShape 3"/>
          <p:cNvSpPr>
            <a:spLocks noChangeArrowheads="1"/>
          </p:cNvSpPr>
          <p:nvPr/>
        </p:nvSpPr>
        <p:spPr bwMode="auto">
          <a:xfrm>
            <a:off x="152400" y="1600200"/>
            <a:ext cx="1676400" cy="6858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pl-PL">
                <a:latin typeface="Times" charset="0"/>
              </a:rPr>
              <a:t>Recenzenci</a:t>
            </a:r>
          </a:p>
          <a:p>
            <a:pPr algn="ctr" eaLnBrk="0" hangingPunct="0"/>
            <a:r>
              <a:rPr lang="pl-PL">
                <a:latin typeface="Times" charset="0"/>
              </a:rPr>
              <a:t>systemu</a:t>
            </a:r>
            <a:endParaRPr lang="en-GB">
              <a:latin typeface="Times" charset="0"/>
            </a:endParaRPr>
          </a:p>
        </p:txBody>
      </p:sp>
      <p:sp>
        <p:nvSpPr>
          <p:cNvPr id="236548" name="AutoShape 4"/>
          <p:cNvSpPr>
            <a:spLocks noChangeArrowheads="1"/>
          </p:cNvSpPr>
          <p:nvPr/>
        </p:nvSpPr>
        <p:spPr bwMode="auto">
          <a:xfrm>
            <a:off x="1905000" y="1600200"/>
            <a:ext cx="1676400" cy="6858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pl-PL">
                <a:latin typeface="Times" charset="0"/>
              </a:rPr>
              <a:t>Administratorzy</a:t>
            </a:r>
          </a:p>
          <a:p>
            <a:pPr algn="ctr" eaLnBrk="0" hangingPunct="0"/>
            <a:r>
              <a:rPr lang="pl-PL">
                <a:latin typeface="Times" charset="0"/>
              </a:rPr>
              <a:t>systemu</a:t>
            </a:r>
            <a:endParaRPr lang="en-GB">
              <a:latin typeface="Times" charset="0"/>
            </a:endParaRPr>
          </a:p>
        </p:txBody>
      </p:sp>
      <p:sp>
        <p:nvSpPr>
          <p:cNvPr id="236549" name="AutoShape 5"/>
          <p:cNvSpPr>
            <a:spLocks noChangeArrowheads="1"/>
          </p:cNvSpPr>
          <p:nvPr/>
        </p:nvSpPr>
        <p:spPr bwMode="auto">
          <a:xfrm>
            <a:off x="3657600" y="1600200"/>
            <a:ext cx="1676400" cy="6858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pl-PL">
                <a:latin typeface="Times" charset="0"/>
              </a:rPr>
              <a:t>Początkujący</a:t>
            </a:r>
          </a:p>
          <a:p>
            <a:pPr algn="ctr" eaLnBrk="0" hangingPunct="0"/>
            <a:r>
              <a:rPr lang="pl-PL">
                <a:latin typeface="Times" charset="0"/>
              </a:rPr>
              <a:t>użytkownicy</a:t>
            </a:r>
            <a:endParaRPr lang="en-GB">
              <a:latin typeface="Times" charset="0"/>
            </a:endParaRPr>
          </a:p>
        </p:txBody>
      </p:sp>
      <p:sp>
        <p:nvSpPr>
          <p:cNvPr id="236550" name="AutoShape 6"/>
          <p:cNvSpPr>
            <a:spLocks noChangeArrowheads="1"/>
          </p:cNvSpPr>
          <p:nvPr/>
        </p:nvSpPr>
        <p:spPr bwMode="auto">
          <a:xfrm>
            <a:off x="5486400" y="1600200"/>
            <a:ext cx="1676400" cy="6858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pl-PL">
                <a:latin typeface="Times" charset="0"/>
              </a:rPr>
              <a:t>Doświadczeni</a:t>
            </a:r>
          </a:p>
          <a:p>
            <a:pPr algn="ctr" eaLnBrk="0" hangingPunct="0"/>
            <a:r>
              <a:rPr lang="pl-PL">
                <a:latin typeface="Times" charset="0"/>
              </a:rPr>
              <a:t>użytkownicy</a:t>
            </a:r>
            <a:endParaRPr lang="en-GB">
              <a:latin typeface="Times" charset="0"/>
            </a:endParaRPr>
          </a:p>
        </p:txBody>
      </p:sp>
      <p:sp>
        <p:nvSpPr>
          <p:cNvPr id="236551" name="AutoShape 7"/>
          <p:cNvSpPr>
            <a:spLocks noChangeArrowheads="1"/>
          </p:cNvSpPr>
          <p:nvPr/>
        </p:nvSpPr>
        <p:spPr bwMode="auto">
          <a:xfrm>
            <a:off x="7239000" y="1600200"/>
            <a:ext cx="1676400" cy="6858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pl-PL">
                <a:latin typeface="Times" charset="0"/>
              </a:rPr>
              <a:t>Administratorzy </a:t>
            </a:r>
          </a:p>
          <a:p>
            <a:pPr algn="ctr" eaLnBrk="0" hangingPunct="0"/>
            <a:r>
              <a:rPr lang="pl-PL">
                <a:latin typeface="Times" charset="0"/>
              </a:rPr>
              <a:t>systemu</a:t>
            </a:r>
            <a:endParaRPr lang="en-GB">
              <a:latin typeface="Times" charset="0"/>
            </a:endParaRPr>
          </a:p>
        </p:txBody>
      </p:sp>
      <p:sp>
        <p:nvSpPr>
          <p:cNvPr id="236552" name="Rectangle 8"/>
          <p:cNvSpPr>
            <a:spLocks noChangeArrowheads="1"/>
          </p:cNvSpPr>
          <p:nvPr/>
        </p:nvSpPr>
        <p:spPr bwMode="auto">
          <a:xfrm>
            <a:off x="304800" y="5181600"/>
            <a:ext cx="1524000" cy="76200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pl-PL">
                <a:latin typeface="Times" charset="0"/>
              </a:rPr>
              <a:t>Opis usług</a:t>
            </a:r>
            <a:endParaRPr lang="en-GB">
              <a:latin typeface="Times" charset="0"/>
            </a:endParaRPr>
          </a:p>
        </p:txBody>
      </p:sp>
      <p:sp>
        <p:nvSpPr>
          <p:cNvPr id="236553" name="Rectangle 9"/>
          <p:cNvSpPr>
            <a:spLocks noChangeArrowheads="1"/>
          </p:cNvSpPr>
          <p:nvPr/>
        </p:nvSpPr>
        <p:spPr bwMode="auto">
          <a:xfrm>
            <a:off x="2209800" y="5181600"/>
            <a:ext cx="1600200" cy="76200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pl-PL">
                <a:latin typeface="Times" charset="0"/>
              </a:rPr>
              <a:t>Jak zainstalować</a:t>
            </a:r>
          </a:p>
          <a:p>
            <a:pPr algn="ctr" eaLnBrk="0" hangingPunct="0"/>
            <a:r>
              <a:rPr lang="pl-PL">
                <a:latin typeface="Times" charset="0"/>
              </a:rPr>
              <a:t>system ?</a:t>
            </a:r>
            <a:endParaRPr lang="en-GB">
              <a:latin typeface="Times" charset="0"/>
            </a:endParaRPr>
          </a:p>
        </p:txBody>
      </p:sp>
      <p:sp>
        <p:nvSpPr>
          <p:cNvPr id="236554" name="Rectangle 10"/>
          <p:cNvSpPr>
            <a:spLocks noChangeArrowheads="1"/>
          </p:cNvSpPr>
          <p:nvPr/>
        </p:nvSpPr>
        <p:spPr bwMode="auto">
          <a:xfrm>
            <a:off x="4038600" y="5181600"/>
            <a:ext cx="1524000" cy="76200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pl-PL">
                <a:latin typeface="Times" charset="0"/>
              </a:rPr>
              <a:t>Początki pracy</a:t>
            </a:r>
            <a:endParaRPr lang="en-GB">
              <a:latin typeface="Times" charset="0"/>
            </a:endParaRPr>
          </a:p>
        </p:txBody>
      </p:sp>
      <p:sp>
        <p:nvSpPr>
          <p:cNvPr id="236555" name="Rectangle 11"/>
          <p:cNvSpPr>
            <a:spLocks noChangeArrowheads="1"/>
          </p:cNvSpPr>
          <p:nvPr/>
        </p:nvSpPr>
        <p:spPr bwMode="auto">
          <a:xfrm>
            <a:off x="5791200" y="5181600"/>
            <a:ext cx="1524000" cy="76200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pl-PL">
                <a:latin typeface="Times" charset="0"/>
              </a:rPr>
              <a:t>Opis</a:t>
            </a:r>
          </a:p>
          <a:p>
            <a:pPr algn="ctr" eaLnBrk="0" hangingPunct="0"/>
            <a:r>
              <a:rPr lang="pl-PL">
                <a:latin typeface="Times" charset="0"/>
              </a:rPr>
              <a:t>udogodnień</a:t>
            </a:r>
            <a:endParaRPr lang="en-GB">
              <a:latin typeface="Times" charset="0"/>
            </a:endParaRPr>
          </a:p>
        </p:txBody>
      </p:sp>
      <p:sp>
        <p:nvSpPr>
          <p:cNvPr id="236556" name="Rectangle 12"/>
          <p:cNvSpPr>
            <a:spLocks noChangeArrowheads="1"/>
          </p:cNvSpPr>
          <p:nvPr/>
        </p:nvSpPr>
        <p:spPr bwMode="auto">
          <a:xfrm>
            <a:off x="7467600" y="5181600"/>
            <a:ext cx="1524000" cy="76200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pl-PL">
                <a:latin typeface="Times" charset="0"/>
              </a:rPr>
              <a:t>Działanie</a:t>
            </a:r>
          </a:p>
          <a:p>
            <a:pPr algn="ctr" eaLnBrk="0" hangingPunct="0"/>
            <a:r>
              <a:rPr lang="pl-PL">
                <a:latin typeface="Times" charset="0"/>
              </a:rPr>
              <a:t>i pielęgnacja</a:t>
            </a:r>
            <a:endParaRPr lang="en-GB">
              <a:latin typeface="Times" charset="0"/>
            </a:endParaRPr>
          </a:p>
        </p:txBody>
      </p:sp>
      <p:sp>
        <p:nvSpPr>
          <p:cNvPr id="236557" name="Rectangle 13"/>
          <p:cNvSpPr>
            <a:spLocks noChangeArrowheads="1"/>
          </p:cNvSpPr>
          <p:nvPr/>
        </p:nvSpPr>
        <p:spPr bwMode="auto">
          <a:xfrm>
            <a:off x="228600" y="3505200"/>
            <a:ext cx="1524000" cy="76200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pl-PL">
                <a:latin typeface="Times" charset="0"/>
              </a:rPr>
              <a:t>Opis</a:t>
            </a:r>
          </a:p>
          <a:p>
            <a:pPr algn="ctr" eaLnBrk="0" hangingPunct="0"/>
            <a:r>
              <a:rPr lang="pl-PL">
                <a:latin typeface="Times" charset="0"/>
              </a:rPr>
              <a:t>funkcjonalny</a:t>
            </a:r>
            <a:endParaRPr lang="en-GB">
              <a:latin typeface="Times" charset="0"/>
            </a:endParaRPr>
          </a:p>
        </p:txBody>
      </p:sp>
      <p:sp>
        <p:nvSpPr>
          <p:cNvPr id="236558" name="Rectangle 14"/>
          <p:cNvSpPr>
            <a:spLocks noChangeArrowheads="1"/>
          </p:cNvSpPr>
          <p:nvPr/>
        </p:nvSpPr>
        <p:spPr bwMode="auto">
          <a:xfrm>
            <a:off x="2133600" y="3505200"/>
            <a:ext cx="1524000" cy="76200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pl-PL">
                <a:latin typeface="Times" charset="0"/>
              </a:rPr>
              <a:t>Podręcznik</a:t>
            </a:r>
          </a:p>
          <a:p>
            <a:pPr algn="ctr" eaLnBrk="0" hangingPunct="0"/>
            <a:r>
              <a:rPr lang="pl-PL">
                <a:latin typeface="Times" charset="0"/>
              </a:rPr>
              <a:t>instalatora</a:t>
            </a:r>
            <a:endParaRPr lang="en-GB">
              <a:latin typeface="Times" charset="0"/>
            </a:endParaRPr>
          </a:p>
        </p:txBody>
      </p:sp>
      <p:sp>
        <p:nvSpPr>
          <p:cNvPr id="236559" name="Rectangle 15"/>
          <p:cNvSpPr>
            <a:spLocks noChangeArrowheads="1"/>
          </p:cNvSpPr>
          <p:nvPr/>
        </p:nvSpPr>
        <p:spPr bwMode="auto">
          <a:xfrm>
            <a:off x="3886200" y="3505200"/>
            <a:ext cx="1524000" cy="76200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pl-PL">
                <a:latin typeface="Times" charset="0"/>
              </a:rPr>
              <a:t>Przewodnik</a:t>
            </a:r>
          </a:p>
          <a:p>
            <a:pPr algn="ctr" eaLnBrk="0" hangingPunct="0"/>
            <a:r>
              <a:rPr lang="pl-PL">
                <a:latin typeface="Times" charset="0"/>
              </a:rPr>
              <a:t>podstawowy</a:t>
            </a:r>
            <a:endParaRPr lang="en-GB">
              <a:latin typeface="Times" charset="0"/>
            </a:endParaRPr>
          </a:p>
        </p:txBody>
      </p:sp>
      <p:sp>
        <p:nvSpPr>
          <p:cNvPr id="236560" name="Rectangle 16"/>
          <p:cNvSpPr>
            <a:spLocks noChangeArrowheads="1"/>
          </p:cNvSpPr>
          <p:nvPr/>
        </p:nvSpPr>
        <p:spPr bwMode="auto">
          <a:xfrm>
            <a:off x="5715000" y="3505200"/>
            <a:ext cx="1524000" cy="76200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pl-PL">
                <a:latin typeface="Times" charset="0"/>
              </a:rPr>
              <a:t>Podręcznik </a:t>
            </a:r>
            <a:endParaRPr lang="en-GB">
              <a:latin typeface="Times" charset="0"/>
            </a:endParaRPr>
          </a:p>
        </p:txBody>
      </p:sp>
      <p:sp>
        <p:nvSpPr>
          <p:cNvPr id="236561" name="Rectangle 17"/>
          <p:cNvSpPr>
            <a:spLocks noChangeArrowheads="1"/>
          </p:cNvSpPr>
          <p:nvPr/>
        </p:nvSpPr>
        <p:spPr bwMode="auto">
          <a:xfrm>
            <a:off x="7467600" y="3505200"/>
            <a:ext cx="1524000" cy="76200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pl-PL">
                <a:latin typeface="Times" charset="0"/>
              </a:rPr>
              <a:t>Podręcznik</a:t>
            </a:r>
          </a:p>
          <a:p>
            <a:pPr algn="ctr" eaLnBrk="0" hangingPunct="0"/>
            <a:r>
              <a:rPr lang="pl-PL">
                <a:latin typeface="Times" charset="0"/>
              </a:rPr>
              <a:t>administratora</a:t>
            </a:r>
            <a:endParaRPr lang="en-GB">
              <a:latin typeface="Times" charset="0"/>
            </a:endParaRPr>
          </a:p>
        </p:txBody>
      </p:sp>
      <p:sp>
        <p:nvSpPr>
          <p:cNvPr id="236562" name="Line 18"/>
          <p:cNvSpPr>
            <a:spLocks noChangeShapeType="1"/>
          </p:cNvSpPr>
          <p:nvPr/>
        </p:nvSpPr>
        <p:spPr bwMode="auto">
          <a:xfrm flipV="1">
            <a:off x="990600" y="42672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36563" name="Line 19"/>
          <p:cNvSpPr>
            <a:spLocks noChangeShapeType="1"/>
          </p:cNvSpPr>
          <p:nvPr/>
        </p:nvSpPr>
        <p:spPr bwMode="auto">
          <a:xfrm flipV="1">
            <a:off x="8153400" y="42672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36564" name="Line 20"/>
          <p:cNvSpPr>
            <a:spLocks noChangeShapeType="1"/>
          </p:cNvSpPr>
          <p:nvPr/>
        </p:nvSpPr>
        <p:spPr bwMode="auto">
          <a:xfrm flipV="1">
            <a:off x="6477000" y="42672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36565" name="Line 21"/>
          <p:cNvSpPr>
            <a:spLocks noChangeShapeType="1"/>
          </p:cNvSpPr>
          <p:nvPr/>
        </p:nvSpPr>
        <p:spPr bwMode="auto">
          <a:xfrm flipV="1">
            <a:off x="4648200" y="42672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36566" name="Line 22"/>
          <p:cNvSpPr>
            <a:spLocks noChangeShapeType="1"/>
          </p:cNvSpPr>
          <p:nvPr/>
        </p:nvSpPr>
        <p:spPr bwMode="auto">
          <a:xfrm flipV="1">
            <a:off x="2895600" y="42672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36567" name="Line 23"/>
          <p:cNvSpPr>
            <a:spLocks noChangeShapeType="1"/>
          </p:cNvSpPr>
          <p:nvPr/>
        </p:nvSpPr>
        <p:spPr bwMode="auto">
          <a:xfrm flipV="1">
            <a:off x="914400" y="2286000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36568" name="Line 24"/>
          <p:cNvSpPr>
            <a:spLocks noChangeShapeType="1"/>
          </p:cNvSpPr>
          <p:nvPr/>
        </p:nvSpPr>
        <p:spPr bwMode="auto">
          <a:xfrm flipV="1">
            <a:off x="8077200" y="2286000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36569" name="Line 25"/>
          <p:cNvSpPr>
            <a:spLocks noChangeShapeType="1"/>
          </p:cNvSpPr>
          <p:nvPr/>
        </p:nvSpPr>
        <p:spPr bwMode="auto">
          <a:xfrm flipV="1">
            <a:off x="6400800" y="2286000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36570" name="Line 26"/>
          <p:cNvSpPr>
            <a:spLocks noChangeShapeType="1"/>
          </p:cNvSpPr>
          <p:nvPr/>
        </p:nvSpPr>
        <p:spPr bwMode="auto">
          <a:xfrm flipV="1">
            <a:off x="4572000" y="2286000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36571" name="Line 27"/>
          <p:cNvSpPr>
            <a:spLocks noChangeShapeType="1"/>
          </p:cNvSpPr>
          <p:nvPr/>
        </p:nvSpPr>
        <p:spPr bwMode="auto">
          <a:xfrm flipV="1">
            <a:off x="2819400" y="2286000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ransition/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90840" tIns="44623" rIns="90840" bIns="44623" anchor="b"/>
          <a:lstStyle/>
          <a:p>
            <a:r>
              <a:rPr lang="pl-PL" smtClean="0"/>
              <a:t>Typy dokumentów</a:t>
            </a:r>
            <a:endParaRPr lang="en-GB" smtClean="0"/>
          </a:p>
        </p:txBody>
      </p:sp>
      <p:sp>
        <p:nvSpPr>
          <p:cNvPr id="237571" name="Rectangle 3"/>
          <p:cNvSpPr>
            <a:spLocks noGrp="1"/>
          </p:cNvSpPr>
          <p:nvPr>
            <p:ph type="body" idx="1"/>
          </p:nvPr>
        </p:nvSpPr>
        <p:spPr>
          <a:xfrm>
            <a:off x="990600" y="1676400"/>
            <a:ext cx="7804150" cy="4600575"/>
          </a:xfrm>
          <a:noFill/>
          <a:ln/>
        </p:spPr>
        <p:txBody>
          <a:bodyPr lIns="90840" tIns="44623" rIns="90840" bIns="44623"/>
          <a:lstStyle/>
          <a:p>
            <a:r>
              <a:rPr lang="pl-PL" sz="1800" smtClean="0"/>
              <a:t>Opis funkcjonalny</a:t>
            </a:r>
          </a:p>
          <a:p>
            <a:pPr lvl="1"/>
            <a:r>
              <a:rPr lang="pl-PL" sz="1800" smtClean="0"/>
              <a:t>Należy bardzo krótko opisać usługi oferowane przez system.</a:t>
            </a:r>
          </a:p>
          <a:p>
            <a:r>
              <a:rPr lang="pl-PL" sz="1800" smtClean="0"/>
              <a:t>Podręcznik instalatora</a:t>
            </a:r>
          </a:p>
          <a:p>
            <a:pPr lvl="1"/>
            <a:r>
              <a:rPr lang="pl-PL" sz="1800" smtClean="0"/>
              <a:t>Powinien obejmować szczegółowe informacje o instalacji systemu.</a:t>
            </a:r>
          </a:p>
          <a:p>
            <a:r>
              <a:rPr lang="pl-PL" sz="1800" smtClean="0"/>
              <a:t>Przewodnik podstawowy</a:t>
            </a:r>
          </a:p>
          <a:p>
            <a:pPr lvl="1"/>
            <a:r>
              <a:rPr lang="pl-PL" sz="1800" smtClean="0"/>
              <a:t>Powinien obejmować nieformalne wprowadzenie do systemu, w którym należy przedstawić jego „normalne” użycie.</a:t>
            </a:r>
          </a:p>
          <a:p>
            <a:r>
              <a:rPr lang="pl-PL" sz="1800" smtClean="0"/>
              <a:t>Podręcznik</a:t>
            </a:r>
          </a:p>
          <a:p>
            <a:pPr lvl="1"/>
            <a:r>
              <a:rPr lang="pl-PL" sz="1800" smtClean="0"/>
              <a:t>Powinien zawierać opis udogodnień systemu oraz ich wykorzystywania.</a:t>
            </a:r>
          </a:p>
          <a:p>
            <a:r>
              <a:rPr lang="pl-PL" sz="1800" smtClean="0"/>
              <a:t>Podręcznik administratora</a:t>
            </a:r>
          </a:p>
          <a:p>
            <a:pPr lvl="1"/>
            <a:r>
              <a:rPr lang="pl-PL" sz="1800" smtClean="0"/>
              <a:t>Powinien być dostarczony w wypadku niektórych rodzajów systemu.</a:t>
            </a:r>
            <a:endParaRPr lang="en-GB" sz="1800" smtClean="0"/>
          </a:p>
        </p:txBody>
      </p:sp>
    </p:spTree>
  </p:cSld>
  <p:clrMapOvr>
    <a:masterClrMapping/>
  </p:clrMapOvr>
  <p:transition/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90840" tIns="44623" rIns="90840" bIns="44623" anchor="b"/>
          <a:lstStyle/>
          <a:p>
            <a:r>
              <a:rPr lang="pl-PL" smtClean="0"/>
              <a:t>Ocena interfejsu</a:t>
            </a:r>
            <a:endParaRPr lang="en-GB" smtClean="0"/>
          </a:p>
        </p:txBody>
      </p:sp>
      <p:sp>
        <p:nvSpPr>
          <p:cNvPr id="23859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840" tIns="44623" rIns="90840" bIns="44623"/>
          <a:lstStyle/>
          <a:p>
            <a:pPr algn="just"/>
            <a:r>
              <a:rPr lang="pl-PL" u="none" smtClean="0">
                <a:latin typeface="Baskerville Old Face" pitchFamily="18" charset="0"/>
              </a:rPr>
              <a:t>Ocena interfejsu to proces szacowania użyteczności interfejsu i sprawdzenia, czy spełnia on wymagania użytkownika.</a:t>
            </a:r>
          </a:p>
          <a:p>
            <a:pPr algn="just"/>
            <a:r>
              <a:rPr lang="pl-PL" u="none" smtClean="0">
                <a:latin typeface="Baskerville Old Face" pitchFamily="18" charset="0"/>
              </a:rPr>
              <a:t>Powinna więc być częścią normalnego procesu weryfikacji i zatwierdzania systemów oprogramowanych.</a:t>
            </a:r>
          </a:p>
          <a:p>
            <a:pPr algn="just"/>
            <a:r>
              <a:rPr lang="pl-PL" u="none" smtClean="0">
                <a:latin typeface="Baskerville Old Face" pitchFamily="18" charset="0"/>
              </a:rPr>
              <a:t>Najlepiej jest, aby oceny dokonywano względem specyfikacji użyteczności ustalającej atrybuty użyteczności.</a:t>
            </a:r>
            <a:endParaRPr lang="en-GB" u="none" smtClean="0">
              <a:latin typeface="Baskerville Old Face" pitchFamily="18" charset="0"/>
            </a:endParaRPr>
          </a:p>
        </p:txBody>
      </p:sp>
    </p:spTree>
  </p:cSld>
  <p:clrMapOvr>
    <a:masterClrMapping/>
  </p:clrMapOvr>
  <p:transition/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90840" tIns="44623" rIns="90840" bIns="44623" anchor="b"/>
          <a:lstStyle/>
          <a:p>
            <a:r>
              <a:rPr lang="pl-PL" smtClean="0"/>
              <a:t>Atrybuty użyteczności</a:t>
            </a:r>
            <a:endParaRPr lang="en-GB" smtClean="0"/>
          </a:p>
        </p:txBody>
      </p:sp>
      <p:sp>
        <p:nvSpPr>
          <p:cNvPr id="240643" name="Text Box 3"/>
          <p:cNvSpPr txBox="1">
            <a:spLocks noChangeArrowheads="1"/>
          </p:cNvSpPr>
          <p:nvPr/>
        </p:nvSpPr>
        <p:spPr bwMode="auto">
          <a:xfrm>
            <a:off x="288925" y="1714500"/>
            <a:ext cx="8474075" cy="4211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pl-PL" b="1">
                <a:latin typeface="Times" charset="0"/>
              </a:rPr>
              <a:t>Atrybut		Opis</a:t>
            </a:r>
          </a:p>
          <a:p>
            <a:pPr eaLnBrk="0" hangingPunct="0"/>
            <a:endParaRPr lang="pl-PL" b="1">
              <a:latin typeface="Times" charset="0"/>
            </a:endParaRPr>
          </a:p>
          <a:p>
            <a:pPr eaLnBrk="0" hangingPunct="0"/>
            <a:r>
              <a:rPr lang="pl-PL">
                <a:latin typeface="Times" charset="0"/>
              </a:rPr>
              <a:t>Łatwość 		Po jakim czasie nowy użytkownik efektywnie korzysta z systemu?</a:t>
            </a:r>
          </a:p>
          <a:p>
            <a:pPr eaLnBrk="0" hangingPunct="0"/>
            <a:r>
              <a:rPr lang="pl-PL">
                <a:latin typeface="Times" charset="0"/>
              </a:rPr>
              <a:t>nauczenia</a:t>
            </a:r>
          </a:p>
          <a:p>
            <a:pPr eaLnBrk="0" hangingPunct="0"/>
            <a:endParaRPr lang="pl-PL">
              <a:latin typeface="Times" charset="0"/>
            </a:endParaRPr>
          </a:p>
          <a:p>
            <a:pPr eaLnBrk="0" hangingPunct="0"/>
            <a:r>
              <a:rPr lang="pl-PL">
                <a:latin typeface="Times" charset="0"/>
              </a:rPr>
              <a:t>Szybkość		W jakim stopniu sprawność systemu odpowiada praktyce pracy działania		użytkowników? </a:t>
            </a:r>
          </a:p>
          <a:p>
            <a:pPr eaLnBrk="0" hangingPunct="0"/>
            <a:endParaRPr lang="pl-PL">
              <a:latin typeface="Times" charset="0"/>
            </a:endParaRPr>
          </a:p>
          <a:p>
            <a:pPr eaLnBrk="0" hangingPunct="0"/>
            <a:r>
              <a:rPr lang="pl-PL">
                <a:latin typeface="Times" charset="0"/>
              </a:rPr>
              <a:t>Solidność		Jak system znosi błędy użytkownika?</a:t>
            </a:r>
          </a:p>
          <a:p>
            <a:pPr eaLnBrk="0" hangingPunct="0"/>
            <a:endParaRPr lang="pl-PL">
              <a:latin typeface="Times" charset="0"/>
            </a:endParaRPr>
          </a:p>
          <a:p>
            <a:pPr eaLnBrk="0" hangingPunct="0"/>
            <a:r>
              <a:rPr lang="pl-PL">
                <a:latin typeface="Times" charset="0"/>
              </a:rPr>
              <a:t>Zdolność		Jak dobrze system radzi sobie z wycofywaniem wyników błędów do do wycofania	użytkowników?</a:t>
            </a:r>
          </a:p>
          <a:p>
            <a:pPr eaLnBrk="0" hangingPunct="0"/>
            <a:endParaRPr lang="pl-PL">
              <a:latin typeface="Times" charset="0"/>
            </a:endParaRPr>
          </a:p>
          <a:p>
            <a:pPr eaLnBrk="0" hangingPunct="0"/>
            <a:r>
              <a:rPr lang="pl-PL">
                <a:latin typeface="Times" charset="0"/>
              </a:rPr>
              <a:t>Zdolność		Jak bardzo system jest związany z jednym modelem pracy?</a:t>
            </a:r>
          </a:p>
          <a:p>
            <a:pPr eaLnBrk="0" hangingPunct="0"/>
            <a:r>
              <a:rPr lang="pl-PL">
                <a:latin typeface="Times" charset="0"/>
              </a:rPr>
              <a:t>do adaptacji</a:t>
            </a:r>
            <a:endParaRPr lang="en-GB">
              <a:latin typeface="Times" charset="0"/>
            </a:endParaRPr>
          </a:p>
        </p:txBody>
      </p:sp>
      <p:sp>
        <p:nvSpPr>
          <p:cNvPr id="240644" name="Line 4"/>
          <p:cNvSpPr>
            <a:spLocks noChangeShapeType="1"/>
          </p:cNvSpPr>
          <p:nvPr/>
        </p:nvSpPr>
        <p:spPr bwMode="auto">
          <a:xfrm>
            <a:off x="1828800" y="1600200"/>
            <a:ext cx="0" cy="472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40645" name="Line 5"/>
          <p:cNvSpPr>
            <a:spLocks noChangeShapeType="1"/>
          </p:cNvSpPr>
          <p:nvPr/>
        </p:nvSpPr>
        <p:spPr bwMode="auto">
          <a:xfrm>
            <a:off x="228600" y="2133600"/>
            <a:ext cx="815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40646" name="Line 6"/>
          <p:cNvSpPr>
            <a:spLocks noChangeShapeType="1"/>
          </p:cNvSpPr>
          <p:nvPr/>
        </p:nvSpPr>
        <p:spPr bwMode="auto">
          <a:xfrm>
            <a:off x="304800" y="3048000"/>
            <a:ext cx="815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40647" name="Line 7"/>
          <p:cNvSpPr>
            <a:spLocks noChangeShapeType="1"/>
          </p:cNvSpPr>
          <p:nvPr/>
        </p:nvSpPr>
        <p:spPr bwMode="auto">
          <a:xfrm>
            <a:off x="304800" y="3810000"/>
            <a:ext cx="815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40648" name="Line 8"/>
          <p:cNvSpPr>
            <a:spLocks noChangeShapeType="1"/>
          </p:cNvSpPr>
          <p:nvPr/>
        </p:nvSpPr>
        <p:spPr bwMode="auto">
          <a:xfrm>
            <a:off x="304800" y="4419600"/>
            <a:ext cx="815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40649" name="Line 9"/>
          <p:cNvSpPr>
            <a:spLocks noChangeShapeType="1"/>
          </p:cNvSpPr>
          <p:nvPr/>
        </p:nvSpPr>
        <p:spPr bwMode="auto">
          <a:xfrm>
            <a:off x="304800" y="5257800"/>
            <a:ext cx="815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40650" name="Line 10"/>
          <p:cNvSpPr>
            <a:spLocks noChangeShapeType="1"/>
          </p:cNvSpPr>
          <p:nvPr/>
        </p:nvSpPr>
        <p:spPr bwMode="auto">
          <a:xfrm>
            <a:off x="304800" y="6324600"/>
            <a:ext cx="815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ransition/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90840" tIns="44623" rIns="90840" bIns="44623" anchor="b"/>
          <a:lstStyle/>
          <a:p>
            <a:r>
              <a:rPr lang="pl-PL" smtClean="0"/>
              <a:t>Sposoby oceny interfejsu użytkownika</a:t>
            </a:r>
            <a:endParaRPr lang="en-GB" smtClean="0"/>
          </a:p>
        </p:txBody>
      </p:sp>
      <p:sp>
        <p:nvSpPr>
          <p:cNvPr id="24166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840" tIns="44623" rIns="90840" bIns="44623"/>
          <a:lstStyle/>
          <a:p>
            <a:pPr algn="just"/>
            <a:r>
              <a:rPr lang="pl-PL" sz="2800" u="none" smtClean="0">
                <a:latin typeface="Baskerville Old Face" pitchFamily="18" charset="0"/>
              </a:rPr>
              <a:t>Kwestionariusze z pytaniami o to, co o interfejsie myślą jego użytkownicy.</a:t>
            </a:r>
          </a:p>
          <a:p>
            <a:pPr algn="just"/>
            <a:r>
              <a:rPr lang="pl-PL" sz="2800" u="none" smtClean="0">
                <a:latin typeface="Baskerville Old Face" pitchFamily="18" charset="0"/>
              </a:rPr>
              <a:t>Obserwowanie użytkowników przy pracy z systemem i „głośne myślenie” o tym, jak próbują korzystać z systemu w celu realizacji pewnego zadania.</a:t>
            </a:r>
          </a:p>
          <a:p>
            <a:pPr algn="just"/>
            <a:r>
              <a:rPr lang="pl-PL" sz="2800" u="none" smtClean="0">
                <a:latin typeface="Baskerville Old Face" pitchFamily="18" charset="0"/>
              </a:rPr>
              <a:t>Krótkie filmy z typowym użyciem systemu.</a:t>
            </a:r>
          </a:p>
          <a:p>
            <a:pPr algn="just"/>
            <a:r>
              <a:rPr lang="pl-PL" sz="2800" u="none" smtClean="0">
                <a:latin typeface="Baskerville Old Face" pitchFamily="18" charset="0"/>
              </a:rPr>
              <a:t>Umieszczanie w oprogramowaniu kodu, który służy do gromadzenia informacji o najczęściej używanych udogodnieniach systemu i najczęściej występujących błędach.</a:t>
            </a:r>
            <a:endParaRPr lang="en-GB" sz="2800" u="none" smtClean="0">
              <a:latin typeface="Baskerville Old Face" pitchFamily="18" charset="0"/>
            </a:endParaRPr>
          </a:p>
        </p:txBody>
      </p:sp>
    </p:spTree>
  </p:cSld>
  <p:clrMapOvr>
    <a:masterClrMapping/>
  </p:clrMapOvr>
  <p:transition/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90840" tIns="44623" rIns="90840" bIns="44623" anchor="b"/>
          <a:lstStyle/>
          <a:p>
            <a:r>
              <a:rPr lang="pl-PL" smtClean="0"/>
              <a:t>Główne tezy</a:t>
            </a:r>
            <a:endParaRPr lang="en-GB" smtClean="0"/>
          </a:p>
        </p:txBody>
      </p:sp>
      <p:sp>
        <p:nvSpPr>
          <p:cNvPr id="243715" name="Rectangle 3"/>
          <p:cNvSpPr>
            <a:spLocks noGrp="1"/>
          </p:cNvSpPr>
          <p:nvPr>
            <p:ph type="body" idx="1"/>
          </p:nvPr>
        </p:nvSpPr>
        <p:spPr>
          <a:xfrm>
            <a:off x="539750" y="1628775"/>
            <a:ext cx="8185150" cy="4130675"/>
          </a:xfrm>
          <a:noFill/>
          <a:ln/>
        </p:spPr>
        <p:txBody>
          <a:bodyPr lIns="90840" tIns="44623" rIns="90840" bIns="44623"/>
          <a:lstStyle/>
          <a:p>
            <a:pPr>
              <a:lnSpc>
                <a:spcPct val="90000"/>
              </a:lnSpc>
            </a:pPr>
            <a:r>
              <a:rPr lang="pl-PL" sz="2000" u="none" smtClean="0"/>
              <a:t>Proces projektowania interfejsu użytkownika powinien koncentrować się na użytkowniku. Interfejs powinien porozumiewać się z użytkownikiem za pomocą ich pojęć. Powinien być logiczny i spójny. Powinien zawierać tez udogodnienia pomagające użytkownikom w pracy z systemem i w wycofywaniu się z pomyłek.</a:t>
            </a:r>
          </a:p>
          <a:p>
            <a:pPr>
              <a:lnSpc>
                <a:spcPct val="90000"/>
              </a:lnSpc>
            </a:pPr>
            <a:r>
              <a:rPr lang="pl-PL" sz="2000" u="none" smtClean="0"/>
              <a:t>Sposoby interakcji z systemem oprogramowanym to m. in. Bezpośrednie działanie, wybór z menu, wypełnianie formularza, języki poleceń i język naturalny.</a:t>
            </a:r>
          </a:p>
          <a:p>
            <a:pPr>
              <a:lnSpc>
                <a:spcPct val="90000"/>
              </a:lnSpc>
            </a:pPr>
            <a:r>
              <a:rPr lang="pl-PL" sz="2000" u="none" smtClean="0"/>
              <a:t>Informacje należy wyświetlać graficznie, gdy chce się przedstawić trendy i wartości przybliżone. Wyświetlacze cyfrowe powinny być stosowane jedynie wówczas, gdy jest wymagana precyzja.</a:t>
            </a:r>
          </a:p>
          <a:p>
            <a:pPr>
              <a:lnSpc>
                <a:spcPct val="90000"/>
              </a:lnSpc>
            </a:pPr>
            <a:r>
              <a:rPr lang="pl-PL" sz="2000" u="none" smtClean="0"/>
              <a:t>W interfejsie użytkownika kolory należy używać oszczędnie i spójnie. Projektanci powinni brać pod uwagę, że znacząca liczba osób to daltoniści. </a:t>
            </a:r>
            <a:endParaRPr lang="en-GB" sz="2000" u="none" smtClean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Metoda śledzenia promieni</a:t>
            </a:r>
            <a:endParaRPr lang="en-US" smtClean="0"/>
          </a:p>
        </p:txBody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 u="none" smtClean="0">
                <a:latin typeface="Baskerville Old Face" pitchFamily="18" charset="0"/>
              </a:rPr>
              <a:t>Analizę prowadzi się od obserwatora (środka rzutowania) do obiektów na scenie </a:t>
            </a:r>
            <a:endParaRPr lang="pl-PL" sz="2000" u="none" smtClean="0">
              <a:latin typeface="Baskerville Old Face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000" u="none" smtClean="0">
                <a:latin typeface="Baskerville Old Face" pitchFamily="18" charset="0"/>
              </a:rPr>
              <a:t>Każde napotkanie obiektu przez promień wymaga analizy. </a:t>
            </a:r>
            <a:endParaRPr lang="pl-PL" sz="2000" u="none" smtClean="0">
              <a:latin typeface="Baskerville Old Face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000" u="none" smtClean="0">
                <a:latin typeface="Baskerville Old Face" pitchFamily="18" charset="0"/>
              </a:rPr>
              <a:t>Zawsze jest wyznaczany promień odbity</a:t>
            </a:r>
            <a:r>
              <a:rPr lang="pl-PL" sz="2000" u="none" smtClean="0">
                <a:latin typeface="Arial" charset="0"/>
              </a:rPr>
              <a:t>,</a:t>
            </a:r>
            <a:r>
              <a:rPr lang="en-US" sz="2000" u="none" smtClean="0">
                <a:latin typeface="Baskerville Old Face" pitchFamily="18" charset="0"/>
              </a:rPr>
              <a:t> o kierunku zależnym od powierzchni obiektu. </a:t>
            </a:r>
            <a:endParaRPr lang="pl-PL" sz="2000" u="none" smtClean="0">
              <a:latin typeface="Baskerville Old Face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000" u="none" smtClean="0">
                <a:latin typeface="Baskerville Old Face" pitchFamily="18" charset="0"/>
              </a:rPr>
              <a:t>Jeśli obiekt jest przezroczysty, to wyznaczany jest promień załamany o kierunku zależnym od właściwości materiałowych obiektu. </a:t>
            </a:r>
            <a:endParaRPr lang="pl-PL" sz="2000" u="none" smtClean="0">
              <a:latin typeface="Baskerville Old Face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000" u="none" smtClean="0">
                <a:latin typeface="Baskerville Old Face" pitchFamily="18" charset="0"/>
              </a:rPr>
              <a:t>Oba promienie: odbity i załamany nazywane są promieniami wtórnymi. </a:t>
            </a:r>
            <a:endParaRPr lang="pl-PL" sz="2000" u="none" smtClean="0">
              <a:latin typeface="Baskerville Old Face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000" u="none" smtClean="0">
                <a:latin typeface="Baskerville Old Face" pitchFamily="18" charset="0"/>
              </a:rPr>
              <a:t>Promienie </a:t>
            </a:r>
            <a:r>
              <a:rPr lang="pl-PL" sz="2000" u="none" smtClean="0">
                <a:latin typeface="Baskerville Old Face" pitchFamily="18" charset="0"/>
              </a:rPr>
              <a:t>oświetlenia</a:t>
            </a:r>
            <a:r>
              <a:rPr lang="en-US" sz="2000" u="none" smtClean="0">
                <a:latin typeface="Baskerville Old Face" pitchFamily="18" charset="0"/>
              </a:rPr>
              <a:t> pozwalają wyznaczyć oświetlenie danego elementu obiektu przez źródła światła </a:t>
            </a:r>
            <a:endParaRPr lang="pl-PL" sz="2000" u="none" smtClean="0">
              <a:latin typeface="Baskerville Old Face" pitchFamily="18" charset="0"/>
            </a:endParaRPr>
          </a:p>
          <a:p>
            <a:pPr>
              <a:lnSpc>
                <a:spcPct val="80000"/>
              </a:lnSpc>
            </a:pPr>
            <a:r>
              <a:rPr lang="pl-PL" sz="2000" u="none" smtClean="0">
                <a:latin typeface="Baskerville Old Face" pitchFamily="18" charset="0"/>
              </a:rPr>
              <a:t>B</a:t>
            </a:r>
            <a:r>
              <a:rPr lang="en-US" sz="2000" u="none" smtClean="0">
                <a:latin typeface="Baskerville Old Face" pitchFamily="18" charset="0"/>
              </a:rPr>
              <a:t>arwa każdego węzła jest liczona jako funkcja barwy potomków. </a:t>
            </a:r>
            <a:endParaRPr lang="pl-PL" sz="2000" u="none" smtClean="0">
              <a:latin typeface="Baskerville Old Face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000" u="none" smtClean="0">
                <a:latin typeface="Baskerville Old Face" pitchFamily="18" charset="0"/>
              </a:rPr>
              <a:t>Gałąź </a:t>
            </a:r>
            <a:r>
              <a:rPr lang="pl-PL" sz="2000" u="none" smtClean="0">
                <a:latin typeface="Baskerville Old Face" pitchFamily="18" charset="0"/>
              </a:rPr>
              <a:t>w</a:t>
            </a:r>
            <a:r>
              <a:rPr lang="pl-PL" sz="2000" u="none" smtClean="0">
                <a:latin typeface="Arial" charset="0"/>
              </a:rPr>
              <a:t> </a:t>
            </a:r>
            <a:r>
              <a:rPr lang="en-US" sz="2000" u="none" smtClean="0">
                <a:latin typeface="Baskerville Old Face" pitchFamily="18" charset="0"/>
              </a:rPr>
              <a:t>drzewie kończy się, gdy promienie wtórne (odbite i załamane) nie przecinają się z kolejnymi obiektami. Możne też być stosowane inne zakończenie procesu budowy i/lub analizy drzewa: gdy osiągnięto określony/zadany poziom rekurencji, albo po prostu gdy zabrakło pamięci na następne poziomy.</a:t>
            </a:r>
            <a:r>
              <a:rPr lang="en-US" sz="2000" smtClean="0">
                <a:latin typeface="Baskerville Old Face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90840" tIns="44623" rIns="90840" bIns="44623" anchor="b"/>
          <a:lstStyle/>
          <a:p>
            <a:r>
              <a:rPr lang="pl-PL" smtClean="0"/>
              <a:t>Główne tezy</a:t>
            </a:r>
            <a:endParaRPr lang="en-GB" smtClean="0"/>
          </a:p>
        </p:txBody>
      </p:sp>
      <p:sp>
        <p:nvSpPr>
          <p:cNvPr id="245763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840" tIns="44623" rIns="90840" bIns="44623"/>
          <a:lstStyle/>
          <a:p>
            <a:pPr>
              <a:lnSpc>
                <a:spcPct val="90000"/>
              </a:lnSpc>
            </a:pPr>
            <a:r>
              <a:rPr lang="pl-PL" sz="2400" u="none" smtClean="0">
                <a:latin typeface="Baskerville Old Face" pitchFamily="18" charset="0"/>
              </a:rPr>
              <a:t>Systemy pomocy powinny oferować dwa rodzaje pomocy: Pomóżcie!, to znaczy „Pomóżcie! Jestem w kłopotach!” i „Pomożecie?”, to znaczy „Pomożecie? Potrzebuję informacji”.</a:t>
            </a:r>
          </a:p>
          <a:p>
            <a:pPr>
              <a:lnSpc>
                <a:spcPct val="90000"/>
              </a:lnSpc>
            </a:pPr>
            <a:r>
              <a:rPr lang="pl-PL" sz="2400" u="none" smtClean="0">
                <a:latin typeface="Baskerville Old Face" pitchFamily="18" charset="0"/>
              </a:rPr>
              <a:t>Komunikaty obłędach nie powinny sugerować, że użytkownik jest winny. Powinny za to sugerować, jak naprawić błąd, i dawać odsyłacz do systemu pomocy.</a:t>
            </a:r>
          </a:p>
          <a:p>
            <a:pPr>
              <a:lnSpc>
                <a:spcPct val="90000"/>
              </a:lnSpc>
            </a:pPr>
            <a:r>
              <a:rPr lang="pl-PL" sz="2400" u="none" smtClean="0">
                <a:latin typeface="Baskerville Old Face" pitchFamily="18" charset="0"/>
              </a:rPr>
              <a:t>Dokumentacja użytkownika powinna obejmować przewodniki dla początkujących i podręczniki. Należy dostarczyć oddzielnie dokumenty dla administratora.</a:t>
            </a:r>
          </a:p>
          <a:p>
            <a:pPr>
              <a:lnSpc>
                <a:spcPct val="90000"/>
              </a:lnSpc>
            </a:pPr>
            <a:r>
              <a:rPr lang="pl-PL" sz="2400" u="none" smtClean="0">
                <a:latin typeface="Baskerville Old Face" pitchFamily="18" charset="0"/>
              </a:rPr>
              <a:t>Specyfikacja systemu powinna zawierać (tam gdzie to jest możliwe) ilościowe wartości atrybutów użyteczności. Proces oceny powinien polegać na weryfikacji systemu względem tych wymagań.</a:t>
            </a:r>
            <a:endParaRPr lang="en-GB" sz="2400" u="none" smtClean="0">
              <a:latin typeface="Baskerville Old Face" pitchFamily="18" charset="0"/>
            </a:endParaRPr>
          </a:p>
        </p:txBody>
      </p:sp>
    </p:spTree>
  </p:cSld>
  <p:clrMapOvr>
    <a:masterClrMapping/>
  </p:clrMapOvr>
  <p:transition/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>
                <a:latin typeface="Arial" charset="0"/>
              </a:rPr>
              <a:t>Prawo Millera</a:t>
            </a:r>
          </a:p>
        </p:txBody>
      </p:sp>
      <p:sp>
        <p:nvSpPr>
          <p:cNvPr id="2467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u="none" smtClean="0">
                <a:latin typeface="Arial" charset="0"/>
              </a:rPr>
              <a:t>1956</a:t>
            </a:r>
          </a:p>
          <a:p>
            <a:r>
              <a:rPr lang="pl-PL" u="none" smtClean="0">
                <a:latin typeface="Arial" charset="0"/>
              </a:rPr>
              <a:t>Jedno z najczęściej cytowanych praw psychologii kongwistycznej</a:t>
            </a:r>
          </a:p>
          <a:p>
            <a:r>
              <a:rPr lang="pl-PL" b="1" u="none" smtClean="0">
                <a:latin typeface="Arial" charset="0"/>
              </a:rPr>
              <a:t>Liczba trzymanych obiektów w pamięci człowieka wynosi przeciętnie 7 ± 2</a:t>
            </a:r>
            <a:r>
              <a:rPr lang="pl-PL" u="none" smtClean="0"/>
              <a:t> </a:t>
            </a:r>
            <a:endParaRPr lang="pl-PL" u="none" smtClean="0">
              <a:latin typeface="Arial" charset="0"/>
            </a:endParaRPr>
          </a:p>
          <a:p>
            <a:r>
              <a:rPr lang="pl-PL" u="none" smtClean="0">
                <a:latin typeface="Arial" charset="0"/>
              </a:rPr>
              <a:t>Tyle powinno zawierać opcji GUI, aby nie przypominać sobie „co do czego służy”</a:t>
            </a:r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>
                <a:latin typeface="Arial" charset="0"/>
              </a:rPr>
              <a:t>Prawo Hicka</a:t>
            </a:r>
          </a:p>
        </p:txBody>
      </p:sp>
      <p:sp>
        <p:nvSpPr>
          <p:cNvPr id="247811" name="AutoShape 3"/>
          <p:cNvSpPr>
            <a:spLocks noGrp="1" noChangeAspec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smtClean="0">
              <a:latin typeface="Arial" charset="0"/>
            </a:endParaRPr>
          </a:p>
          <a:p>
            <a:r>
              <a:rPr lang="pl-PL" u="none" smtClean="0">
                <a:latin typeface="Arial" charset="0"/>
              </a:rPr>
              <a:t>Opisuje czas potrzebny na podjęcie decyzji</a:t>
            </a:r>
          </a:p>
          <a:p>
            <a:r>
              <a:rPr lang="pl-PL" u="none" smtClean="0">
                <a:latin typeface="Arial" charset="0"/>
              </a:rPr>
              <a:t>n ilość możliwych wyborów</a:t>
            </a:r>
          </a:p>
          <a:p>
            <a:r>
              <a:rPr lang="pl-PL" u="none" smtClean="0">
                <a:latin typeface="Arial" charset="0"/>
              </a:rPr>
              <a:t>b – stała dobierana empirycznie</a:t>
            </a:r>
          </a:p>
        </p:txBody>
      </p:sp>
      <p:pic>
        <p:nvPicPr>
          <p:cNvPr id="2478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2588" y="1752600"/>
            <a:ext cx="248761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>
                <a:latin typeface="Arial" charset="0"/>
              </a:rPr>
              <a:t>Prawo Fitta</a:t>
            </a:r>
          </a:p>
        </p:txBody>
      </p:sp>
      <p:sp>
        <p:nvSpPr>
          <p:cNvPr id="2488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mtClean="0">
              <a:latin typeface="Arial" charset="0"/>
            </a:endParaRPr>
          </a:p>
          <a:p>
            <a:r>
              <a:rPr lang="pl-PL" u="none" smtClean="0">
                <a:latin typeface="Arial" charset="0"/>
              </a:rPr>
              <a:t>Model ruchu człowieka w interakcji z komputerem</a:t>
            </a:r>
          </a:p>
          <a:p>
            <a:r>
              <a:rPr lang="pl-PL" u="none" smtClean="0">
                <a:latin typeface="Arial" charset="0"/>
              </a:rPr>
              <a:t>T – średni czas potrzebny na kompletny ruch</a:t>
            </a:r>
          </a:p>
          <a:p>
            <a:r>
              <a:rPr lang="pl-PL" u="none" smtClean="0">
                <a:latin typeface="Arial" charset="0"/>
              </a:rPr>
              <a:t>a,b stałe dla komputera</a:t>
            </a:r>
          </a:p>
          <a:p>
            <a:r>
              <a:rPr lang="pl-PL" u="none" smtClean="0">
                <a:latin typeface="Arial" charset="0"/>
              </a:rPr>
              <a:t>D - Odległość z punktu startowego do celu</a:t>
            </a:r>
          </a:p>
          <a:p>
            <a:r>
              <a:rPr lang="pl-PL" u="none" smtClean="0">
                <a:latin typeface="Arial" charset="0"/>
              </a:rPr>
              <a:t>W – szerokość celu</a:t>
            </a:r>
          </a:p>
          <a:p>
            <a:endParaRPr lang="pl-PL" u="none" smtClean="0">
              <a:latin typeface="Arial" charset="0"/>
            </a:endParaRPr>
          </a:p>
        </p:txBody>
      </p:sp>
      <p:pic>
        <p:nvPicPr>
          <p:cNvPr id="2488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371600"/>
            <a:ext cx="3392488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Kolory i ergonomia</a:t>
            </a:r>
          </a:p>
        </p:txBody>
      </p:sp>
      <p:sp>
        <p:nvSpPr>
          <p:cNvPr id="249859" name="AutoShape 3"/>
          <p:cNvSpPr>
            <a:spLocks noGrp="1" noChangeAspec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 sz="2400" u="none" smtClean="0"/>
              <a:t>Interfejs powinien być czytelny w różnych warunkach oświetleniowych</a:t>
            </a:r>
          </a:p>
          <a:p>
            <a:pPr>
              <a:lnSpc>
                <a:spcPct val="90000"/>
              </a:lnSpc>
            </a:pPr>
            <a:r>
              <a:rPr lang="pl-PL" sz="2400" u="none" smtClean="0"/>
              <a:t>Interfejs powinien być czytelny dla osób z upośledzonym postrzeganiem kolorów – używane barwy powinny się zauważalnie różnić jasnością</a:t>
            </a:r>
          </a:p>
          <a:p>
            <a:pPr>
              <a:lnSpc>
                <a:spcPct val="90000"/>
              </a:lnSpc>
            </a:pPr>
            <a:r>
              <a:rPr lang="pl-PL" sz="2400" u="none" smtClean="0"/>
              <a:t>W każdym przypadku należy zapewnić odpowiednio duży kontrast jasności między tekstem a tłem</a:t>
            </a:r>
          </a:p>
          <a:p>
            <a:pPr>
              <a:lnSpc>
                <a:spcPct val="90000"/>
              </a:lnSpc>
            </a:pPr>
            <a:r>
              <a:rPr lang="pl-PL" sz="2400" u="none" smtClean="0"/>
              <a:t>Należy unikać kolorów z przeciwnych krańców widma występujących obok siebie</a:t>
            </a:r>
          </a:p>
          <a:p>
            <a:pPr>
              <a:lnSpc>
                <a:spcPct val="90000"/>
              </a:lnSpc>
            </a:pPr>
            <a:r>
              <a:rPr lang="pl-PL" sz="2400" u="none" smtClean="0"/>
              <a:t>Większe obszary jednolitego koloru powinny mieć ograniczone nasycenie i jasność</a:t>
            </a:r>
          </a:p>
          <a:p>
            <a:pPr>
              <a:lnSpc>
                <a:spcPct val="90000"/>
              </a:lnSpc>
            </a:pPr>
            <a:r>
              <a:rPr lang="pl-PL" sz="2400" u="none" smtClean="0"/>
              <a:t>Kolory wpływają na emocje użytkownika</a:t>
            </a:r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Czcionki i tekst</a:t>
            </a:r>
          </a:p>
        </p:txBody>
      </p:sp>
      <p:sp>
        <p:nvSpPr>
          <p:cNvPr id="2508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 u="none" smtClean="0"/>
              <a:t>Zalecane jest stosowanie czcionek proporcjonalnych do czytania tekstu i czcionek o stałej szerokości do edycji</a:t>
            </a:r>
          </a:p>
          <a:p>
            <a:pPr>
              <a:lnSpc>
                <a:spcPct val="90000"/>
              </a:lnSpc>
            </a:pPr>
            <a:r>
              <a:rPr lang="pl-PL" u="none" smtClean="0"/>
              <a:t>W przypadku mniejszych rozmiarów liter należy używać czcionek bezszeryfowych</a:t>
            </a:r>
          </a:p>
          <a:p>
            <a:pPr>
              <a:lnSpc>
                <a:spcPct val="90000"/>
              </a:lnSpc>
            </a:pPr>
            <a:r>
              <a:rPr lang="pl-PL" u="none" smtClean="0"/>
              <a:t>Wielkość liter na ekranie nie powinna być mniejsza niż 2,5mm</a:t>
            </a:r>
          </a:p>
          <a:p>
            <a:pPr>
              <a:lnSpc>
                <a:spcPct val="90000"/>
              </a:lnSpc>
            </a:pPr>
            <a:r>
              <a:rPr lang="pl-PL" u="none" smtClean="0"/>
              <a:t>Komunikaty muszą być jak najkrótsze – użytkownicy nie lubią dużo czytać na ekranie</a:t>
            </a:r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Metafory</a:t>
            </a:r>
          </a:p>
        </p:txBody>
      </p:sp>
      <p:sp>
        <p:nvSpPr>
          <p:cNvPr id="2519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u="none" smtClean="0"/>
              <a:t>Nie zawsze jest możliwe dopasowanie się do modelu użytkownika docelowej grupy – należy wtedy wymusić nowy model, łatwo przyswajalny – umożliwia to zastosowanie metafor.</a:t>
            </a:r>
          </a:p>
          <a:p>
            <a:r>
              <a:rPr lang="pl-PL" u="none" smtClean="0"/>
              <a:t>Metafory to na ogół graficzne odwołanie się do powszechnej wiedzy, skojarzone z obsługą wybranej funkcji w programie.</a:t>
            </a:r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Sprzężenie zwrotne</a:t>
            </a:r>
          </a:p>
        </p:txBody>
      </p:sp>
      <p:sp>
        <p:nvSpPr>
          <p:cNvPr id="2529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 u="none" smtClean="0"/>
              <a:t>Użytkownicy są niecierpliwi – już kilkusekundowa zwłoka w działaniu programu może wywołać znaczną irytację.</a:t>
            </a:r>
          </a:p>
          <a:p>
            <a:pPr>
              <a:lnSpc>
                <a:spcPct val="90000"/>
              </a:lnSpc>
            </a:pPr>
            <a:r>
              <a:rPr lang="pl-PL" u="none" smtClean="0"/>
              <a:t>Każde działanie użytkownika powinno być natychmiast potwierdzone sygnałem zwrotnym (wizualnym bądź dźwiękowym)</a:t>
            </a:r>
          </a:p>
          <a:p>
            <a:pPr>
              <a:lnSpc>
                <a:spcPct val="90000"/>
              </a:lnSpc>
            </a:pPr>
            <a:r>
              <a:rPr lang="pl-PL" u="none" smtClean="0"/>
              <a:t>Jeżli konieczne są dłuższe obliczenia, należy pokazać pasek postępu, i wyraźny sygnał zakończenia obliczeń.</a:t>
            </a:r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Obsługa błędów</a:t>
            </a:r>
          </a:p>
        </p:txBody>
      </p:sp>
      <p:sp>
        <p:nvSpPr>
          <p:cNvPr id="2539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 u="none" smtClean="0"/>
              <a:t>Nie da się całkowicie zapobiec występowaniu nieprzewidzianych sytuacji</a:t>
            </a:r>
          </a:p>
          <a:p>
            <a:pPr>
              <a:lnSpc>
                <a:spcPct val="90000"/>
              </a:lnSpc>
            </a:pPr>
            <a:r>
              <a:rPr lang="pl-PL" u="none" smtClean="0"/>
              <a:t>Sposób obsługi błędów powinien zależeć od doświadczenia docelowej grupy użytkowników</a:t>
            </a:r>
          </a:p>
          <a:p>
            <a:pPr>
              <a:lnSpc>
                <a:spcPct val="90000"/>
              </a:lnSpc>
            </a:pPr>
            <a:r>
              <a:rPr lang="pl-PL" u="none" smtClean="0"/>
              <a:t>Ilość występujących błędów można znacznie ograniczyć ograniczając swobodę użytkownika (sterowanie dostępnością funkcji, okna modalne, kreatory)</a:t>
            </a:r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Dynamiczne dopasowanie GUI</a:t>
            </a:r>
          </a:p>
        </p:txBody>
      </p:sp>
      <p:sp>
        <p:nvSpPr>
          <p:cNvPr id="2549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2800" u="none" smtClean="0"/>
              <a:t>Nie jest możliwe stworzenie niezmiennego interfejsu użytecznego dla wszystkich użytkowników.</a:t>
            </a:r>
          </a:p>
          <a:p>
            <a:r>
              <a:rPr lang="pl-PL" sz="2800" u="none" smtClean="0"/>
              <a:t>Ręczna personalizacja jest mało efektywna, z powodu ograniczonej wiedzy i możliwości samodzielnej oceny efektywności użytkowników.</a:t>
            </a:r>
          </a:p>
          <a:p>
            <a:r>
              <a:rPr lang="pl-PL" sz="2800" u="none" smtClean="0"/>
              <a:t>Rozwiązaniem jest pomiar reakcji użytkownika w trakcie pracy i modyfikacja GUI w oparciu o ustalone algorytmy.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Przykład</a:t>
            </a:r>
            <a:endParaRPr lang="en-US" smtClean="0"/>
          </a:p>
        </p:txBody>
      </p:sp>
      <p:pic>
        <p:nvPicPr>
          <p:cNvPr id="10752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57800" y="1374775"/>
            <a:ext cx="3733800" cy="2054225"/>
          </a:xfrm>
        </p:spPr>
      </p:pic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19200"/>
            <a:ext cx="4667250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Przykład</a:t>
            </a:r>
            <a:endParaRPr lang="en-US" smtClean="0"/>
          </a:p>
        </p:txBody>
      </p:sp>
      <p:sp>
        <p:nvSpPr>
          <p:cNvPr id="1085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4505325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114800"/>
          </a:xfrm>
        </p:spPr>
        <p:txBody>
          <a:bodyPr/>
          <a:lstStyle/>
          <a:p>
            <a:r>
              <a:rPr lang="pl-PL" sz="2400" u="none" smtClean="0">
                <a:latin typeface="Arial" charset="0"/>
              </a:rPr>
              <a:t>Opis właściwości rozchodzącego się na scenie światła</a:t>
            </a:r>
          </a:p>
          <a:p>
            <a:r>
              <a:rPr lang="pl-PL" sz="2400" u="none" smtClean="0">
                <a:latin typeface="Arial" charset="0"/>
              </a:rPr>
              <a:t>Uwzględnia oddziaływania pomiędzy poszczególnymi powierzchniami – np. odbicia</a:t>
            </a:r>
          </a:p>
          <a:p>
            <a:r>
              <a:rPr lang="pl-PL" sz="2400" u="none" smtClean="0">
                <a:latin typeface="Arial" charset="0"/>
              </a:rPr>
              <a:t>Najczęściej używanymi metodami są</a:t>
            </a:r>
          </a:p>
          <a:p>
            <a:pPr lvl="1"/>
            <a:r>
              <a:rPr lang="pl-PL" sz="2000" smtClean="0">
                <a:latin typeface="Arial" charset="0"/>
              </a:rPr>
              <a:t>Metoda próbkowania przestrzeni</a:t>
            </a:r>
          </a:p>
          <a:p>
            <a:pPr lvl="1"/>
            <a:r>
              <a:rPr lang="pl-PL" sz="2000" smtClean="0">
                <a:latin typeface="Arial" charset="0"/>
              </a:rPr>
              <a:t>Metoda ray casting</a:t>
            </a:r>
          </a:p>
          <a:p>
            <a:pPr lvl="1"/>
            <a:r>
              <a:rPr lang="pl-PL" sz="2000" smtClean="0">
                <a:latin typeface="Arial" charset="0"/>
              </a:rPr>
              <a:t>Metoda śledzenia rozchodzenia promieni – ray tracing</a:t>
            </a:r>
          </a:p>
          <a:p>
            <a:pPr lvl="1"/>
            <a:r>
              <a:rPr lang="pl-PL" sz="2000" smtClean="0">
                <a:latin typeface="Arial" charset="0"/>
              </a:rPr>
              <a:t>Mapowanie fotonowe</a:t>
            </a:r>
          </a:p>
          <a:p>
            <a:pPr lvl="1"/>
            <a:r>
              <a:rPr lang="pl-PL" sz="2000" smtClean="0">
                <a:latin typeface="Arial" charset="0"/>
              </a:rPr>
              <a:t>Metoda bilansu energetycznego - radiosity </a:t>
            </a:r>
          </a:p>
          <a:p>
            <a:endParaRPr lang="en-US" sz="2400" u="none" smtClean="0">
              <a:latin typeface="Arial" charset="0"/>
            </a:endParaRPr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0" y="5715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0813" cy="1143000"/>
          </a:xfrm>
          <a:noFill/>
        </p:spPr>
        <p:txBody>
          <a:bodyPr/>
          <a:lstStyle/>
          <a:p>
            <a:r>
              <a:rPr lang="pl-PL" sz="4000" smtClean="0">
                <a:latin typeface="Arial" charset="0"/>
              </a:rPr>
              <a:t>Oświetlenie globalne</a:t>
            </a:r>
            <a:endParaRPr lang="en-US" sz="400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Przykład</a:t>
            </a:r>
            <a:endParaRPr lang="en-US" smtClean="0"/>
          </a:p>
        </p:txBody>
      </p:sp>
      <p:sp>
        <p:nvSpPr>
          <p:cNvPr id="1095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401002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19200"/>
            <a:ext cx="42291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Przykład</a:t>
            </a:r>
            <a:endParaRPr lang="en-US" smtClean="0"/>
          </a:p>
        </p:txBody>
      </p:sp>
      <p:sp>
        <p:nvSpPr>
          <p:cNvPr id="1105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5715000" cy="503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Wady</a:t>
            </a:r>
            <a:endParaRPr lang="en-US" smtClean="0"/>
          </a:p>
        </p:txBody>
      </p:sp>
      <p:sp>
        <p:nvSpPr>
          <p:cNvPr id="1116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1116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470535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Metody ray tracingu</a:t>
            </a:r>
            <a:endParaRPr lang="en-US" smtClean="0"/>
          </a:p>
        </p:txBody>
      </p:sp>
      <p:sp>
        <p:nvSpPr>
          <p:cNvPr id="112643" name="Rectangle 3"/>
          <p:cNvSpPr>
            <a:spLocks noGrp="1"/>
          </p:cNvSpPr>
          <p:nvPr>
            <p:ph type="body" idx="1"/>
          </p:nvPr>
        </p:nvSpPr>
        <p:spPr>
          <a:xfrm>
            <a:off x="457200" y="1165225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b="1" u="none" smtClean="0">
                <a:latin typeface="Baskerville Old Face" pitchFamily="18" charset="0"/>
              </a:rPr>
              <a:t>Śledzenie klasyczne (Whitteda)</a:t>
            </a:r>
            <a:r>
              <a:rPr lang="en-US" sz="2400" u="none" smtClean="0">
                <a:latin typeface="Baskerville Old Face" pitchFamily="18" charset="0"/>
              </a:rPr>
              <a:t>, polegające na analizie pojedynczego promienia poczynając od obserwatora - odwrotnie niż rzeczywiste rozchodzenie się światła, </a:t>
            </a:r>
          </a:p>
          <a:p>
            <a:pPr>
              <a:lnSpc>
                <a:spcPct val="80000"/>
              </a:lnSpc>
            </a:pPr>
            <a:r>
              <a:rPr lang="en-US" sz="2400" b="1" u="none" smtClean="0">
                <a:latin typeface="Baskerville Old Face" pitchFamily="18" charset="0"/>
              </a:rPr>
              <a:t>Śledzenie stochastyczne</a:t>
            </a:r>
            <a:r>
              <a:rPr lang="en-US" sz="2400" u="none" smtClean="0">
                <a:latin typeface="Baskerville Old Face" pitchFamily="18" charset="0"/>
              </a:rPr>
              <a:t>, kiedy promienie wysyłane są na zasadzie próbkowania pewnego obszaru, również odbicie (załamanie) światła jest modelowane na zasadzie funkcji prawdopodobieństwa, która określa w którym kierunku odbije się (załamie) promień. </a:t>
            </a:r>
          </a:p>
          <a:p>
            <a:pPr>
              <a:lnSpc>
                <a:spcPct val="80000"/>
              </a:lnSpc>
            </a:pPr>
            <a:r>
              <a:rPr lang="en-US" sz="2400" b="1" u="none" smtClean="0">
                <a:latin typeface="Baskerville Old Face" pitchFamily="18" charset="0"/>
              </a:rPr>
              <a:t>Śledzenie dwukierunkowe</a:t>
            </a:r>
            <a:r>
              <a:rPr lang="en-US" sz="2400" u="none" smtClean="0">
                <a:latin typeface="Baskerville Old Face" pitchFamily="18" charset="0"/>
              </a:rPr>
              <a:t>, kiedy analiza jest przeprowadzana w obu kierunkach: poczynając od obserwatora i poczynając od źródła światła. </a:t>
            </a:r>
          </a:p>
          <a:p>
            <a:pPr>
              <a:lnSpc>
                <a:spcPct val="80000"/>
              </a:lnSpc>
            </a:pPr>
            <a:r>
              <a:rPr lang="en-US" sz="2400" b="1" u="none" smtClean="0">
                <a:latin typeface="Baskerville Old Face" pitchFamily="18" charset="0"/>
              </a:rPr>
              <a:t>Mapowanie fotonowe (Jensena)</a:t>
            </a:r>
            <a:r>
              <a:rPr lang="en-US" sz="2400" u="none" smtClean="0">
                <a:latin typeface="Baskerville Old Face" pitchFamily="18" charset="0"/>
              </a:rPr>
              <a:t> jest śledzeniem dwukierunkowym rozszerzonym o tworzenie pośrednich źródeł światła na powierzchniach rozpraszających. Najprościej jest opisać przebieg odbicia kierunkowego (lustrzanego), najtrudniej wielokrotne odbicie rozproszone i pośrednie oddziaływania typu składowej kierunkowej padającej na powierzchnię rozpraszającą.</a:t>
            </a:r>
            <a:r>
              <a:rPr lang="en-US" sz="2400" smtClean="0">
                <a:latin typeface="Baskerville Old Face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Śledzenie Whitteda</a:t>
            </a:r>
            <a:endParaRPr lang="en-US" smtClean="0"/>
          </a:p>
        </p:txBody>
      </p:sp>
      <p:sp>
        <p:nvSpPr>
          <p:cNvPr id="1136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u="none" smtClean="0">
                <a:latin typeface="Baskerville Old Face" pitchFamily="18" charset="0"/>
              </a:rPr>
              <a:t>Śledzenie klasyczne (Whitteda) odpowiada dokładnie opisanemu procesowi budowy i analizy drzewa promieni.</a:t>
            </a:r>
            <a:endParaRPr lang="pl-PL" sz="2400" u="none" smtClean="0">
              <a:latin typeface="Baskerville Old Face" pitchFamily="18" charset="0"/>
            </a:endParaRPr>
          </a:p>
          <a:p>
            <a:pPr>
              <a:lnSpc>
                <a:spcPct val="80000"/>
              </a:lnSpc>
            </a:pPr>
            <a:r>
              <a:rPr lang="pl-PL" sz="2400" u="none" smtClean="0">
                <a:latin typeface="Baskerville Old Face" pitchFamily="18" charset="0"/>
              </a:rPr>
              <a:t>O</a:t>
            </a:r>
            <a:r>
              <a:rPr lang="en-US" sz="2400" u="none" smtClean="0">
                <a:latin typeface="Baskerville Old Face" pitchFamily="18" charset="0"/>
              </a:rPr>
              <a:t>pisany sposób analizy drzewa promieni odpowiada kierunkowemu rozchodzeniu się światła. </a:t>
            </a:r>
            <a:endParaRPr lang="pl-PL" sz="2400" u="none" smtClean="0">
              <a:latin typeface="Baskerville Old Face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400" u="none" smtClean="0">
                <a:latin typeface="Baskerville Old Face" pitchFamily="18" charset="0"/>
              </a:rPr>
              <a:t>Oznacza to, że dobre efekty takiej analizy uzyskać można dla obiektów, które charakteryzują się właśnie kierunkowym charakterem odbicia i przenikania. </a:t>
            </a:r>
            <a:endParaRPr lang="pl-PL" sz="2400" u="none" smtClean="0">
              <a:latin typeface="Baskerville Old Face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400" u="none" smtClean="0">
                <a:latin typeface="Baskerville Old Face" pitchFamily="18" charset="0"/>
              </a:rPr>
              <a:t>Pierwsze rysunki wygenerowane przez Whitteda wzbudziły podziw gdyż pokazywały w sposób perfekcyjny załamanie światła przez sferyczne szklane obiekty. </a:t>
            </a:r>
          </a:p>
          <a:p>
            <a:pPr>
              <a:lnSpc>
                <a:spcPct val="80000"/>
              </a:lnSpc>
            </a:pPr>
            <a:r>
              <a:rPr lang="en-US" sz="2400" u="none" smtClean="0">
                <a:latin typeface="Baskerville Old Face" pitchFamily="18" charset="0"/>
              </a:rPr>
              <a:t>Podstawowym </a:t>
            </a:r>
            <a:r>
              <a:rPr lang="en-US" sz="2400" b="1" u="none" smtClean="0">
                <a:latin typeface="Baskerville Old Face" pitchFamily="18" charset="0"/>
              </a:rPr>
              <a:t>problemem</a:t>
            </a:r>
            <a:r>
              <a:rPr lang="en-US" sz="2400" u="none" smtClean="0">
                <a:latin typeface="Baskerville Old Face" pitchFamily="18" charset="0"/>
              </a:rPr>
              <a:t> śledzenia klasycznego ( i tak naprawdę każdej późniejszej modyfikacji metody) </a:t>
            </a:r>
            <a:r>
              <a:rPr lang="en-US" sz="2400" b="1" u="none" smtClean="0">
                <a:latin typeface="Baskerville Old Face" pitchFamily="18" charset="0"/>
              </a:rPr>
              <a:t>jest szybkie wyznaczenie przecięcia promienia z obiektem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smtClean="0"/>
              <a:t>Redukcja kosztów śledzenia promieni</a:t>
            </a:r>
            <a:endParaRPr lang="en-US" sz="4000" smtClean="0"/>
          </a:p>
        </p:txBody>
      </p:sp>
      <p:sp>
        <p:nvSpPr>
          <p:cNvPr id="1187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1187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7162800" cy="391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000" smtClean="0"/>
              <a:t>Redukcja liczby przecięć na drodze promienia</a:t>
            </a:r>
            <a:endParaRPr lang="en-US" sz="4000" smtClean="0"/>
          </a:p>
        </p:txBody>
      </p:sp>
      <p:sp>
        <p:nvSpPr>
          <p:cNvPr id="1198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1198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7086600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Metoda podziału przestrzeni</a:t>
            </a:r>
            <a:endParaRPr lang="en-US" smtClean="0"/>
          </a:p>
        </p:txBody>
      </p:sp>
      <p:sp>
        <p:nvSpPr>
          <p:cNvPr id="1208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1208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3038"/>
            <a:ext cx="6019800" cy="51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Mapowanie fotonowe</a:t>
            </a:r>
            <a:endParaRPr lang="en-US" smtClean="0"/>
          </a:p>
        </p:txBody>
      </p:sp>
      <p:sp>
        <p:nvSpPr>
          <p:cNvPr id="1218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pl-PL" smtClean="0"/>
          </a:p>
        </p:txBody>
      </p:sp>
      <p:pic>
        <p:nvPicPr>
          <p:cNvPr id="1218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67437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>
                <a:latin typeface="Arial" charset="0"/>
              </a:rPr>
              <a:t>Mapowanie fotonowe</a:t>
            </a:r>
          </a:p>
        </p:txBody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1239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7848600" cy="380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>
                <a:latin typeface="Arial" charset="0"/>
              </a:rPr>
              <a:t>Przedstawienie problemu</a:t>
            </a:r>
            <a:endParaRPr lang="en-US" smtClean="0">
              <a:latin typeface="Arial" charset="0"/>
            </a:endParaRPr>
          </a:p>
        </p:txBody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66863"/>
            <a:ext cx="6019800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>
                <a:latin typeface="Arial" charset="0"/>
              </a:rPr>
              <a:t>Mapowanie fotonowe</a:t>
            </a:r>
            <a:endParaRPr lang="en-US" smtClean="0">
              <a:latin typeface="Arial" charset="0"/>
            </a:endParaRPr>
          </a:p>
        </p:txBody>
      </p:sp>
      <p:sp>
        <p:nvSpPr>
          <p:cNvPr id="1372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137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7391400" cy="481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>
                <a:latin typeface="Arial" charset="0"/>
              </a:rPr>
              <a:t>Mapowanie fotonowe</a:t>
            </a:r>
            <a:endParaRPr lang="en-US" smtClean="0">
              <a:latin typeface="Arial" charset="0"/>
            </a:endParaRPr>
          </a:p>
        </p:txBody>
      </p:sp>
      <p:sp>
        <p:nvSpPr>
          <p:cNvPr id="1382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7924800" cy="401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>
                <a:latin typeface="Arial" charset="0"/>
              </a:rPr>
              <a:t>Metoda energetyczna - radiosity</a:t>
            </a:r>
          </a:p>
        </p:txBody>
      </p:sp>
      <p:sp>
        <p:nvSpPr>
          <p:cNvPr id="1249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1249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792480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000" smtClean="0">
                <a:latin typeface="Arial" charset="0"/>
              </a:rPr>
              <a:t>Równanie energetyczne dla płata powierzchni</a:t>
            </a:r>
          </a:p>
        </p:txBody>
      </p:sp>
      <p:sp>
        <p:nvSpPr>
          <p:cNvPr id="1259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1259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6172200" cy="520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smtClean="0">
                <a:latin typeface="Arial" charset="0"/>
              </a:rPr>
              <a:t>Równanie energetyczne dla sceny</a:t>
            </a:r>
          </a:p>
        </p:txBody>
      </p:sp>
      <p:sp>
        <p:nvSpPr>
          <p:cNvPr id="1269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1269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6096000" cy="522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smtClean="0">
                <a:latin typeface="Arial" charset="0"/>
              </a:rPr>
              <a:t>Równania energetyczne - problemy</a:t>
            </a:r>
          </a:p>
        </p:txBody>
      </p:sp>
      <p:sp>
        <p:nvSpPr>
          <p:cNvPr id="1280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u="none" smtClean="0">
                <a:latin typeface="Arial" charset="0"/>
              </a:rPr>
              <a:t>Efektywne rozwiązanie układu równań</a:t>
            </a:r>
          </a:p>
          <a:p>
            <a:r>
              <a:rPr lang="pl-PL" u="none" smtClean="0">
                <a:latin typeface="Arial" charset="0"/>
              </a:rPr>
              <a:t>Wyliczenie współczynnika sprzężenia Fij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000" smtClean="0">
                <a:latin typeface="Arial" charset="0"/>
              </a:rPr>
              <a:t>Wyznaczanie współczynnika sprzężenia</a:t>
            </a:r>
          </a:p>
        </p:txBody>
      </p:sp>
      <p:sp>
        <p:nvSpPr>
          <p:cNvPr id="1290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129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62088"/>
            <a:ext cx="4540250" cy="539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000" smtClean="0">
                <a:latin typeface="Arial" charset="0"/>
              </a:rPr>
              <a:t>Wyznaczanie współczynnika sprzężenia</a:t>
            </a:r>
          </a:p>
        </p:txBody>
      </p:sp>
      <p:sp>
        <p:nvSpPr>
          <p:cNvPr id="1300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130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3979863" cy="498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000" smtClean="0">
                <a:latin typeface="Arial" charset="0"/>
              </a:rPr>
              <a:t>Numeryczne wyznaczanie współczynnika sprzężenia</a:t>
            </a:r>
          </a:p>
        </p:txBody>
      </p:sp>
      <p:sp>
        <p:nvSpPr>
          <p:cNvPr id="1310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131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4922838" cy="52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000" smtClean="0">
                <a:latin typeface="Arial" charset="0"/>
              </a:rPr>
              <a:t>Numeryczne wyznaczanie współczynnika sprzężenia</a:t>
            </a:r>
          </a:p>
        </p:txBody>
      </p:sp>
      <p:sp>
        <p:nvSpPr>
          <p:cNvPr id="1320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132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82725"/>
            <a:ext cx="4413250" cy="537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Metoda próbkowania przestrzeni</a:t>
            </a:r>
            <a:endParaRPr lang="en-US" smtClean="0"/>
          </a:p>
        </p:txBody>
      </p:sp>
      <p:sp>
        <p:nvSpPr>
          <p:cNvPr id="972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563880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000" smtClean="0">
                <a:latin typeface="Arial" charset="0"/>
              </a:rPr>
              <a:t>Numeryczne wyznaczanie współczynnika sprzężenia</a:t>
            </a:r>
          </a:p>
        </p:txBody>
      </p:sp>
      <p:sp>
        <p:nvSpPr>
          <p:cNvPr id="1331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133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43338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000" smtClean="0">
                <a:latin typeface="Arial" charset="0"/>
              </a:rPr>
              <a:t>Numeryczne wyznaczanie współczynnika sprzężenia</a:t>
            </a:r>
          </a:p>
        </p:txBody>
      </p:sp>
      <p:sp>
        <p:nvSpPr>
          <p:cNvPr id="1341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134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343058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000" smtClean="0">
                <a:latin typeface="Arial" charset="0"/>
              </a:rPr>
              <a:t>Numeryczne wyznaczanie współczynnika sprzężenia</a:t>
            </a:r>
          </a:p>
        </p:txBody>
      </p:sp>
      <p:sp>
        <p:nvSpPr>
          <p:cNvPr id="1351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135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6553200" cy="450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>
                <a:latin typeface="Arial" charset="0"/>
              </a:rPr>
              <a:t>Złożoność</a:t>
            </a:r>
            <a:endParaRPr lang="en-US" smtClean="0">
              <a:latin typeface="Arial" charset="0"/>
            </a:endParaRPr>
          </a:p>
        </p:txBody>
      </p:sp>
      <p:sp>
        <p:nvSpPr>
          <p:cNvPr id="1402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140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7315200" cy="472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>
                <a:latin typeface="Arial" charset="0"/>
              </a:rPr>
              <a:t>Złożoność</a:t>
            </a:r>
            <a:endParaRPr lang="en-US" smtClean="0">
              <a:latin typeface="Arial" charset="0"/>
            </a:endParaRPr>
          </a:p>
        </p:txBody>
      </p:sp>
      <p:sp>
        <p:nvSpPr>
          <p:cNvPr id="1413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141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52575"/>
            <a:ext cx="7848600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>
                <a:latin typeface="Arial" charset="0"/>
              </a:rPr>
              <a:t>Zastosowania</a:t>
            </a:r>
            <a:endParaRPr lang="en-US" smtClean="0">
              <a:latin typeface="Arial" charset="0"/>
            </a:endParaRPr>
          </a:p>
        </p:txBody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143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7315200" cy="451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114800"/>
          </a:xfrm>
        </p:spPr>
        <p:txBody>
          <a:bodyPr/>
          <a:lstStyle/>
          <a:p>
            <a:r>
              <a:rPr lang="pl-PL" sz="2800" u="none" smtClean="0">
                <a:latin typeface="Baskerville Old Face" pitchFamily="18" charset="0"/>
              </a:rPr>
              <a:t>Pokrywanie powierzchni brył wzorami. </a:t>
            </a:r>
          </a:p>
          <a:p>
            <a:r>
              <a:rPr lang="pl-PL" sz="2800" u="none" smtClean="0">
                <a:latin typeface="Baskerville Old Face" pitchFamily="18" charset="0"/>
              </a:rPr>
              <a:t>Dla realizacji takich zadań w grafice najczęściej korzysta się z koncepcji teksturowania powierzchni. </a:t>
            </a:r>
          </a:p>
          <a:p>
            <a:r>
              <a:rPr lang="pl-PL" sz="2800" u="none" smtClean="0">
                <a:latin typeface="Baskerville Old Face" pitchFamily="18" charset="0"/>
              </a:rPr>
              <a:t>Ogólnie koncepcja ta polega na tym, że najpierw definiuje się odpowiedni wzór - teksturę, a następnie odwzorowuje się taki wzór na powierzchnię obiektu</a:t>
            </a:r>
            <a:endParaRPr lang="en-US" sz="2400" u="none" smtClean="0">
              <a:latin typeface="Baskerville Old Face" pitchFamily="18" charset="0"/>
            </a:endParaRPr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0" y="5715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0813" cy="1143000"/>
          </a:xfrm>
          <a:noFill/>
        </p:spPr>
        <p:txBody>
          <a:bodyPr/>
          <a:lstStyle/>
          <a:p>
            <a:r>
              <a:rPr lang="pl-PL" sz="4000" smtClean="0">
                <a:latin typeface="Arial" charset="0"/>
              </a:rPr>
              <a:t>Teksturowanie</a:t>
            </a:r>
            <a:endParaRPr lang="en-US" sz="400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Tekstura</a:t>
            </a:r>
          </a:p>
        </p:txBody>
      </p:sp>
      <p:sp>
        <p:nvSpPr>
          <p:cNvPr id="6147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u="none" smtClean="0">
                <a:latin typeface="Baskerville Old Face" pitchFamily="18" charset="0"/>
              </a:rPr>
              <a:t>Teksturę może stanowić dowolna mapa bitowa. </a:t>
            </a:r>
          </a:p>
          <a:p>
            <a:r>
              <a:rPr lang="pl-PL" sz="2400" u="none" smtClean="0">
                <a:latin typeface="Baskerville Old Face" pitchFamily="18" charset="0"/>
              </a:rPr>
              <a:t>Tekstura zwykle jest definiowana w układzie współrzędnych </a:t>
            </a:r>
            <a:r>
              <a:rPr lang="pl-PL" sz="2400" i="1" u="none" smtClean="0">
                <a:latin typeface="Baskerville Old Face" pitchFamily="18" charset="0"/>
              </a:rPr>
              <a:t>u,v</a:t>
            </a:r>
            <a:r>
              <a:rPr lang="pl-PL" sz="2400" u="none" smtClean="0">
                <a:latin typeface="Baskerville Old Face" pitchFamily="18" charset="0"/>
              </a:rPr>
              <a:t> </a:t>
            </a:r>
          </a:p>
          <a:p>
            <a:r>
              <a:rPr lang="pl-PL" sz="2400" u="none" smtClean="0">
                <a:latin typeface="Baskerville Old Face" pitchFamily="18" charset="0"/>
              </a:rPr>
              <a:t>Elementarny fragment tekstury jest określany jako </a:t>
            </a:r>
            <a:r>
              <a:rPr lang="pl-PL" sz="2400" b="1" u="none" smtClean="0">
                <a:latin typeface="Baskerville Old Face" pitchFamily="18" charset="0"/>
              </a:rPr>
              <a:t>teksel</a:t>
            </a:r>
            <a:r>
              <a:rPr lang="pl-PL" sz="2400" u="none" smtClean="0">
                <a:latin typeface="Baskerville Old Face" pitchFamily="18" charset="0"/>
              </a:rPr>
              <a:t>. </a:t>
            </a:r>
          </a:p>
          <a:p>
            <a:r>
              <a:rPr lang="pl-PL" sz="2400" u="none" smtClean="0">
                <a:latin typeface="Baskerville Old Face" pitchFamily="18" charset="0"/>
              </a:rPr>
              <a:t>W najprostszym przypadku, gdy obszar tekstury jest zgodny z obszarem powierzchni płaskiej, na którą należy nanieść teksturę, zadanie jest proste i sprowadza się do odwzorowania poszczególnych tekseli na odpowiednie piksele obrazu w układzie współrzędnych </a:t>
            </a:r>
            <a:r>
              <a:rPr lang="pl-PL" sz="2400" i="1" u="none" smtClean="0">
                <a:latin typeface="Baskerville Old Face" pitchFamily="18" charset="0"/>
              </a:rPr>
              <a:t>x,y</a:t>
            </a:r>
            <a:r>
              <a:rPr lang="pl-PL" sz="2400" u="none" smtClean="0">
                <a:latin typeface="Baskerville Old Face" pitchFamily="18" charset="0"/>
              </a:rPr>
              <a:t> </a:t>
            </a:r>
          </a:p>
          <a:p>
            <a:r>
              <a:rPr lang="pl-PL" sz="2400" u="none" smtClean="0">
                <a:latin typeface="Baskerville Old Face" pitchFamily="18" charset="0"/>
              </a:rPr>
              <a:t>Jeżeli jednak obszary tekstury i obrazu różnią się, to konieczne jest znalezienie odpowiedniej </a:t>
            </a:r>
            <a:r>
              <a:rPr lang="pl-PL" sz="2400" b="1" u="none" smtClean="0">
                <a:latin typeface="Baskerville Old Face" pitchFamily="18" charset="0"/>
              </a:rPr>
              <a:t>funkcji odwzorowującej</a:t>
            </a:r>
            <a:r>
              <a:rPr lang="pl-PL" sz="2400" u="none" smtClean="0">
                <a:latin typeface="Baskerville Old Face" pitchFamily="18" charset="0"/>
              </a:rPr>
              <a:t>.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Grafika komputerowa - Michał Kruk</a:t>
            </a:r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Zastosowanie tekstur</a:t>
            </a:r>
          </a:p>
        </p:txBody>
      </p:sp>
      <p:sp>
        <p:nvSpPr>
          <p:cNvPr id="7171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u="none" smtClean="0">
                <a:latin typeface="Baskerville Old Face" pitchFamily="18" charset="0"/>
              </a:rPr>
              <a:t>Pozwala zwiększyć stopień realizmu generowanych obrazów, dodając pewne cechy obiektom, które bez tego wyglądałyby nienaturalnie</a:t>
            </a:r>
          </a:p>
          <a:p>
            <a:r>
              <a:rPr lang="pl-PL" sz="2400" u="none" smtClean="0">
                <a:latin typeface="Baskerville Old Face" pitchFamily="18" charset="0"/>
              </a:rPr>
              <a:t>Tapeta, obraz na powierzchni materiału</a:t>
            </a:r>
          </a:p>
          <a:p>
            <a:r>
              <a:rPr lang="pl-PL" sz="2400" u="none" smtClean="0">
                <a:latin typeface="Baskerville Old Face" pitchFamily="18" charset="0"/>
              </a:rPr>
              <a:t>Nie jest to tylko nałożenie obrazu – zdjęcia, ale może to być także zmiana pewnych postrzeganych właściwości materiałowych – np. cienie, faktury</a:t>
            </a:r>
          </a:p>
          <a:p>
            <a:r>
              <a:rPr lang="pl-PL" sz="2400" u="none" smtClean="0">
                <a:latin typeface="Baskerville Old Face" pitchFamily="18" charset="0"/>
              </a:rPr>
              <a:t>Tekstura jest także stosowana do przyspieszenia lub uproszczenia wyznaczania oświetlenia</a:t>
            </a:r>
          </a:p>
          <a:p>
            <a:endParaRPr lang="pl-PL" u="none" smtClean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Grafika komputerowa - Michał Kruk</a:t>
            </a:r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Rodzaje tekstur</a:t>
            </a:r>
          </a:p>
        </p:txBody>
      </p:sp>
      <p:sp>
        <p:nvSpPr>
          <p:cNvPr id="8195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u="none" smtClean="0"/>
              <a:t>Jednowymiarowe – mapowanie barwy</a:t>
            </a:r>
          </a:p>
          <a:p>
            <a:r>
              <a:rPr lang="pl-PL" u="none" smtClean="0"/>
              <a:t>Dwuwymiarowe – powierzchnia wody, mapowanie rozkładu barw wzoru</a:t>
            </a:r>
          </a:p>
          <a:p>
            <a:r>
              <a:rPr lang="pl-PL" u="none" smtClean="0"/>
              <a:t>Trójwymiarowe – właściwości materiałowe – drewno, stal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Grafika komputerowa - Michał Kruk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Metoda próbkowania przestrzeni</a:t>
            </a:r>
            <a:endParaRPr lang="en-US" smtClean="0"/>
          </a:p>
        </p:txBody>
      </p:sp>
      <p:sp>
        <p:nvSpPr>
          <p:cNvPr id="983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5638800" cy="511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Teksturowanie</a:t>
            </a:r>
          </a:p>
        </p:txBody>
      </p:sp>
      <p:sp>
        <p:nvSpPr>
          <p:cNvPr id="9219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u="none" smtClean="0"/>
              <a:t>Najprostszy przypadek - </a:t>
            </a:r>
            <a:r>
              <a:rPr lang="pl-PL" u="none" smtClean="0">
                <a:latin typeface="Baskerville Old Face" pitchFamily="18" charset="0"/>
              </a:rPr>
              <a:t>obszar tekstury jest zgodny z obszarem powierzchni płaskiej</a:t>
            </a:r>
            <a:r>
              <a:rPr lang="pl-PL" smtClean="0"/>
              <a:t> 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Grafika komputerowa - Michał Kruk</a:t>
            </a:r>
            <a:endParaRPr lang="en-US"/>
          </a:p>
        </p:txBody>
      </p:sp>
      <p:pic>
        <p:nvPicPr>
          <p:cNvPr id="9221" name="Picture 2" descr="http://cynarski.pl/pjwstk/GRK/graf11/Image157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971800"/>
            <a:ext cx="546258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Tekstura - definicja</a:t>
            </a:r>
          </a:p>
        </p:txBody>
      </p:sp>
      <p:sp>
        <p:nvSpPr>
          <p:cNvPr id="1024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u="none" smtClean="0"/>
              <a:t>Tekstura jest pewną funkcją określoną na punktach powierzchni obiektu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Grafika komputerowa - Michał Kruk</a:t>
            </a:r>
            <a:endParaRPr lang="en-US"/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743200"/>
            <a:ext cx="329565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Odwzorowanie tekstury wprost</a:t>
            </a:r>
          </a:p>
        </p:txBody>
      </p:sp>
      <p:sp>
        <p:nvSpPr>
          <p:cNvPr id="11267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u="none" smtClean="0">
                <a:latin typeface="Baskerville Old Face" pitchFamily="18" charset="0"/>
              </a:rPr>
              <a:t>po odwzorowaniu tekseli na docelową powierzchnię, pojedynczy piksel może zostać przykryty przez kilka tekseli</a:t>
            </a:r>
          </a:p>
          <a:p>
            <a:r>
              <a:rPr lang="pl-PL" sz="2400" u="none" smtClean="0">
                <a:latin typeface="Baskerville Old Face" pitchFamily="18" charset="0"/>
              </a:rPr>
              <a:t>barwę piksela trzeba wyznaczyć biorąc pod uwagę wielkość wpływu każdego z tekseli przykrywających piksel</a:t>
            </a:r>
          </a:p>
          <a:p>
            <a:r>
              <a:rPr lang="pl-PL" sz="2400" u="none" smtClean="0">
                <a:latin typeface="Baskerville Old Face" pitchFamily="18" charset="0"/>
              </a:rPr>
              <a:t>Wpływ poszczególnych tekseli zależy od stopnia pokrycia piksela przez odwzorowane teksele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Grafika komputerowa - Michał Kruk</a:t>
            </a:r>
            <a:endParaRPr lang="en-US"/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4114800"/>
            <a:ext cx="4724400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Odwzorowanie odwrotne</a:t>
            </a:r>
          </a:p>
        </p:txBody>
      </p:sp>
      <p:sp>
        <p:nvSpPr>
          <p:cNvPr id="12291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u="none" smtClean="0">
                <a:latin typeface="Baskerville Old Face" pitchFamily="18" charset="0"/>
              </a:rPr>
              <a:t>odwzorowuje się piksel na powierzchnię tekstury i barwę piksela określa się biorąc pod uwagę teksele, które znajdą się w obrębie obszaru reprezentującego piksel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Grafika komputerowa - Michał Kruk</a:t>
            </a:r>
            <a:endParaRPr lang="en-US"/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048000"/>
            <a:ext cx="594042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Odwzorowanie parametryczne</a:t>
            </a:r>
          </a:p>
        </p:txBody>
      </p:sp>
      <p:sp>
        <p:nvSpPr>
          <p:cNvPr id="13315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Grafika komputerowa - Michał Kruk</a:t>
            </a:r>
            <a:endParaRPr lang="en-US"/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4352925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Parametryzacja prosta</a:t>
            </a:r>
          </a:p>
        </p:txBody>
      </p:sp>
      <p:sp>
        <p:nvSpPr>
          <p:cNvPr id="14339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Grafika komputerowa - Michał Kruk</a:t>
            </a:r>
            <a:endParaRPr lang="en-US"/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440055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Parametryzacja odwrotna</a:t>
            </a:r>
          </a:p>
        </p:txBody>
      </p:sp>
      <p:sp>
        <p:nvSpPr>
          <p:cNvPr id="1536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Grafika komputerowa - Michał Kruk</a:t>
            </a:r>
            <a:endParaRPr lang="en-US"/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19250"/>
            <a:ext cx="443865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Problemy odwzorowania</a:t>
            </a:r>
          </a:p>
        </p:txBody>
      </p:sp>
      <p:sp>
        <p:nvSpPr>
          <p:cNvPr id="16387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3600" u="none" smtClean="0">
                <a:latin typeface="Baskerville Old Face" pitchFamily="18" charset="0"/>
              </a:rPr>
              <a:t>Generacja wzorca tekstur</a:t>
            </a:r>
          </a:p>
          <a:p>
            <a:pPr lvl="1"/>
            <a:r>
              <a:rPr lang="pl-PL" smtClean="0">
                <a:latin typeface="Baskerville Old Face" pitchFamily="18" charset="0"/>
              </a:rPr>
              <a:t>Jak uzyskać funkcję T(u,v) ?</a:t>
            </a:r>
          </a:p>
          <a:p>
            <a:r>
              <a:rPr lang="pl-PL" sz="3600" u="none" smtClean="0">
                <a:latin typeface="Baskerville Old Face" pitchFamily="18" charset="0"/>
              </a:rPr>
              <a:t>Odwzorowania geometryczne</a:t>
            </a:r>
          </a:p>
          <a:p>
            <a:r>
              <a:rPr lang="pl-PL" sz="3600" u="none" smtClean="0">
                <a:latin typeface="Baskerville Old Face" pitchFamily="18" charset="0"/>
              </a:rPr>
              <a:t>Filtracja tekstur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Grafika komputerowa - Michał Kruk</a:t>
            </a:r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Generowanie wzorca tekstury</a:t>
            </a:r>
          </a:p>
        </p:txBody>
      </p:sp>
      <p:sp>
        <p:nvSpPr>
          <p:cNvPr id="17411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u="none" smtClean="0"/>
              <a:t>Postać analityczna funkcji T(u,v)</a:t>
            </a:r>
          </a:p>
          <a:p>
            <a:r>
              <a:rPr lang="pl-PL" u="none" smtClean="0"/>
              <a:t>Tablica T(u,v) – ( 3 tablice przechowujące kolorowy obraz RGB)</a:t>
            </a:r>
          </a:p>
          <a:p>
            <a:r>
              <a:rPr lang="pl-PL" u="none" smtClean="0"/>
              <a:t>Postać złożona z elementarnych wzorców:</a:t>
            </a:r>
          </a:p>
          <a:p>
            <a:pPr lvl="1"/>
            <a:r>
              <a:rPr lang="pl-PL" smtClean="0"/>
              <a:t>Modele okresowe</a:t>
            </a:r>
          </a:p>
          <a:p>
            <a:pPr lvl="1"/>
            <a:r>
              <a:rPr lang="pl-PL" smtClean="0"/>
              <a:t>Modele bombowe</a:t>
            </a:r>
          </a:p>
          <a:p>
            <a:pPr lvl="1"/>
            <a:r>
              <a:rPr lang="pl-PL" smtClean="0"/>
              <a:t>Modele mozaikowe i syntaktyczne</a:t>
            </a:r>
          </a:p>
          <a:p>
            <a:pPr lvl="1"/>
            <a:r>
              <a:rPr lang="pl-PL" smtClean="0"/>
              <a:t>Modele Markowa</a:t>
            </a:r>
          </a:p>
          <a:p>
            <a:pPr lvl="1"/>
            <a:r>
              <a:rPr lang="pl-PL" smtClean="0"/>
              <a:t>Modele fraktalne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Grafika komputerowa - Michał Kruk</a:t>
            </a:r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Modele okresowe</a:t>
            </a:r>
          </a:p>
        </p:txBody>
      </p:sp>
      <p:sp>
        <p:nvSpPr>
          <p:cNvPr id="18435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u="none" smtClean="0"/>
              <a:t>Elementrany wzorzec jest powielany według opisanego porządku</a:t>
            </a:r>
          </a:p>
          <a:p>
            <a:pPr lvl="1"/>
            <a:r>
              <a:rPr lang="pl-PL" smtClean="0"/>
              <a:t>Szachownica</a:t>
            </a:r>
          </a:p>
          <a:p>
            <a:pPr lvl="1"/>
            <a:r>
              <a:rPr lang="pl-PL" smtClean="0"/>
              <a:t>Mur z cegły itp. itd.</a:t>
            </a:r>
          </a:p>
          <a:p>
            <a:pPr lvl="1">
              <a:buFont typeface="Arial" charset="0"/>
              <a:buNone/>
            </a:pPr>
            <a:endParaRPr lang="pl-PL" smtClean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Grafika komputerowa - Michał Kruk</a:t>
            </a:r>
            <a:endParaRPr lang="en-US"/>
          </a:p>
        </p:txBody>
      </p:sp>
      <p:pic>
        <p:nvPicPr>
          <p:cNvPr id="18437" name="Picture 2" descr="http://t2.gstatic.com/images?q=tbn:SsNGIxqK59TwvM:http://w4.wrzuta.pl/sr/f/4bwhUM98RGQ/tlo.szachownica.white.blac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114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4" descr="http://t3.gstatic.com/images?q=tbn:aMo3_LCkeP-WbM:http://revo.pl/stuff/gdpl/murarz/tex/typical_problem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4200525"/>
            <a:ext cx="19812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Metoda próbkowania przestrzeni</a:t>
            </a:r>
            <a:endParaRPr lang="en-US" smtClean="0"/>
          </a:p>
        </p:txBody>
      </p:sp>
      <p:sp>
        <p:nvSpPr>
          <p:cNvPr id="993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mtClean="0"/>
              <a:t>Wady metody</a:t>
            </a:r>
          </a:p>
          <a:p>
            <a:pPr lvl="1"/>
            <a:r>
              <a:rPr lang="pl-PL" smtClean="0"/>
              <a:t>Zbyt duża ilość promieni do analizowania – bardzo duża złożoność metody</a:t>
            </a:r>
          </a:p>
          <a:p>
            <a:pPr lvl="1"/>
            <a:r>
              <a:rPr lang="pl-PL" smtClean="0"/>
              <a:t>Złożoność metody rośnie wraz z liczbą źródeł świateł i obiektów na scenie wykładniczo</a:t>
            </a:r>
          </a:p>
          <a:p>
            <a:pPr lvl="1"/>
            <a:r>
              <a:rPr lang="pl-PL" smtClean="0"/>
              <a:t>Większość analizowanych promieni nie przetnie rzutni – będzie analizowana niepotrzebnie</a:t>
            </a:r>
            <a:endParaRPr lang="en-US" smtClean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Modele bombowe</a:t>
            </a:r>
          </a:p>
        </p:txBody>
      </p:sp>
      <p:sp>
        <p:nvSpPr>
          <p:cNvPr id="19459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u="none" smtClean="0">
                <a:latin typeface="Baskerville Old Face" pitchFamily="18" charset="0"/>
              </a:rPr>
              <a:t>W modelach o losowym rozmieszczeniu na powierzchni przestrzeni tekstury pojawiają się losowo rozmieszczone elementy (tzw. „bomby”) o określonej barwie i kształcie (często losowe dobieranej)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Grafika komputerowa - Michał Kruk</a:t>
            </a:r>
            <a:endParaRPr lang="en-US"/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816350"/>
            <a:ext cx="2590800" cy="252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Modele mozaikowe</a:t>
            </a:r>
          </a:p>
        </p:txBody>
      </p:sp>
      <p:sp>
        <p:nvSpPr>
          <p:cNvPr id="2048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u="none" smtClean="0"/>
              <a:t>Modele mozaikowe są generowane bezpośrednio w przestrzeni tekstury w postaci rozrastających się, losowo ułożonych komórek. Każda z nich rozrasta się, aż do napotkania innej komórki</a:t>
            </a:r>
          </a:p>
          <a:p>
            <a:r>
              <a:rPr lang="pl-PL" u="none" smtClean="0"/>
              <a:t>Modele syntaktyczne generowane są bezpośrednio w przestrzeni tekstury z wykorzystaniem języków formalnych i reguł gramatycznych</a:t>
            </a:r>
          </a:p>
          <a:p>
            <a:endParaRPr lang="pl-PL" u="none" smtClean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Grafika komputerowa - Michał Kruk</a:t>
            </a:r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Modele Markowa</a:t>
            </a:r>
          </a:p>
        </p:txBody>
      </p:sp>
      <p:sp>
        <p:nvSpPr>
          <p:cNvPr id="21507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u="none" smtClean="0"/>
              <a:t>Model losowy</a:t>
            </a:r>
          </a:p>
          <a:p>
            <a:r>
              <a:rPr lang="pl-PL" u="none" smtClean="0"/>
              <a:t>Wykorzystuje własności procesów Markowa, który polega na tym, że stan procesu w pewnym punkcie, zależy jedynie od stanów w bezpośrednim jego otoczeniu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Grafika komputerowa - Michał Kruk</a:t>
            </a:r>
            <a:endParaRPr 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Modele Markowa</a:t>
            </a:r>
            <a:endParaRPr lang="en-US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u="none" smtClean="0"/>
              <a:t>Proces Markowa to ciąg zdarzeń, w którym prawdopodobieństwo każdego </a:t>
            </a:r>
            <a:r>
              <a:rPr lang="pl-PL" u="none" smtClean="0"/>
              <a:t>zdarzenia zależy jedynie od wyniku poprzedniego (lub otoczenia).</a:t>
            </a:r>
            <a:endParaRPr lang="en-US" u="non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Modele Markowa</a:t>
            </a:r>
            <a:endParaRPr 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mtClean="0"/>
              <a:t>Błądzenie przypadkowe</a:t>
            </a:r>
          </a:p>
          <a:p>
            <a:r>
              <a:rPr lang="pl-PL" u="none" smtClean="0"/>
              <a:t>Prawdopodobieństwo przejścia – pij</a:t>
            </a:r>
          </a:p>
          <a:p>
            <a:r>
              <a:rPr lang="pl-PL" u="none" smtClean="0"/>
              <a:t>Macierz prawdopodobieństw przejścia – P</a:t>
            </a:r>
          </a:p>
          <a:p>
            <a:r>
              <a:rPr lang="pl-PL" u="none" smtClean="0"/>
              <a:t>Każdy wyraz macierzy P jest liczbą nieujemną</a:t>
            </a:r>
          </a:p>
          <a:p>
            <a:r>
              <a:rPr lang="pl-PL" u="none" smtClean="0"/>
              <a:t>Suma wszystkich wyrazów w wierszu jest równa 1 ( całkowite prawdopodobieństwo).</a:t>
            </a:r>
            <a:endParaRPr lang="en-US" u="non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Modele Markowa</a:t>
            </a:r>
            <a:endParaRPr lang="en-US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u="none" smtClean="0"/>
              <a:t>Wektor prawdopodobieństw – wektor wierszowy, którego wszystkie współrzędne są liczbami nieujemnymi o sumie równej 1.</a:t>
            </a:r>
          </a:p>
          <a:p>
            <a:r>
              <a:rPr lang="pl-PL" u="none" smtClean="0"/>
              <a:t>Macierz prawdopodobieństw przejść – macierz kwadratowa, której każdy wiersz jest wektorem prawdopodobieństw.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Modele Markowa</a:t>
            </a:r>
            <a:endParaRPr lang="en-US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u="none" smtClean="0"/>
              <a:t>Jeśli x jest zdefiniowanym wierszowym wektorem początkowym, to prawdopodobieństwa pozycji po jednym przejściu są opisane wektorem wierszowym xP, a po k przejściach xP</a:t>
            </a:r>
            <a:r>
              <a:rPr lang="pl-PL" u="none" baseline="30000" smtClean="0"/>
              <a:t>k</a:t>
            </a:r>
            <a:r>
              <a:rPr lang="pl-PL" u="none" smtClean="0"/>
              <a:t>.</a:t>
            </a:r>
          </a:p>
          <a:p>
            <a:r>
              <a:rPr lang="pl-PL" u="none" smtClean="0"/>
              <a:t>i-ta współrzędna iloczynu xP</a:t>
            </a:r>
            <a:r>
              <a:rPr lang="pl-PL" u="none" baseline="30000" smtClean="0"/>
              <a:t>k </a:t>
            </a:r>
            <a:r>
              <a:rPr lang="pl-PL" u="none" smtClean="0"/>
              <a:t> jest prawdopodobieństwem tego, że po k minutach znajdziemy się w w miejscu Ei.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Modele Markowa</a:t>
            </a:r>
            <a:endParaRPr lang="en-US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u="none" smtClean="0"/>
              <a:t>Łańcuch Markowa – macierz prawdopodobieństw przejść P wymiaru nxn wraz z n-wymiarowym wektorem wierszowym x. Pozycje Ei nazywamy stanami w łańcuchu Markowa.</a:t>
            </a:r>
            <a:endParaRPr lang="en-US" u="non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Modele Markowa</a:t>
            </a:r>
            <a:endParaRPr lang="en-US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u="none" smtClean="0"/>
              <a:t>Stan powracający – stan E, w którym prawdopodobieństwo, że do kiedyś do niego wrócimy wynosi 1, w przeciwnym razie – stan chwilowy</a:t>
            </a:r>
          </a:p>
          <a:p>
            <a:r>
              <a:rPr lang="pl-PL" u="none" smtClean="0"/>
              <a:t>Stan, z którego nie można się wydostać – stan pochłaniający</a:t>
            </a:r>
            <a:endParaRPr lang="en-US" u="non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Pola Markowa - zastosowania</a:t>
            </a:r>
          </a:p>
        </p:txBody>
      </p:sp>
      <p:sp>
        <p:nvSpPr>
          <p:cNvPr id="28675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u="none" smtClean="0"/>
              <a:t>Analiza tekstury</a:t>
            </a:r>
          </a:p>
          <a:p>
            <a:r>
              <a:rPr lang="pl-PL" u="none" smtClean="0"/>
              <a:t>Synteza obrazów</a:t>
            </a:r>
          </a:p>
          <a:p>
            <a:r>
              <a:rPr lang="pl-PL" u="none" smtClean="0"/>
              <a:t>Restauracja obrazów</a:t>
            </a:r>
          </a:p>
          <a:p>
            <a:r>
              <a:rPr lang="pl-PL" u="none" smtClean="0"/>
              <a:t>Klasyfikacja</a:t>
            </a:r>
          </a:p>
          <a:p>
            <a:r>
              <a:rPr lang="pl-PL" u="none" smtClean="0"/>
              <a:t>Segmentacja</a:t>
            </a:r>
          </a:p>
          <a:p>
            <a:r>
              <a:rPr lang="pl-PL" u="none" smtClean="0"/>
              <a:t>Rekonstrukcja powierzchni</a:t>
            </a:r>
          </a:p>
          <a:p>
            <a:endParaRPr lang="pl-PL" u="none" smtClean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Grafika komputerowa - Michał Kruk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Ray casting</a:t>
            </a:r>
            <a:endParaRPr lang="en-US" dirty="0" smtClean="0"/>
          </a:p>
        </p:txBody>
      </p:sp>
      <p:sp>
        <p:nvSpPr>
          <p:cNvPr id="1228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i="1" u="none" smtClean="0">
                <a:latin typeface="Baskerville Old Face" pitchFamily="18" charset="0"/>
              </a:rPr>
              <a:t>Ray casting </a:t>
            </a:r>
            <a:r>
              <a:rPr lang="en-US" sz="2800" u="none" smtClean="0">
                <a:latin typeface="Baskerville Old Face" pitchFamily="18" charset="0"/>
              </a:rPr>
              <a:t>(rzutowanie promieni) to starsza,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800" u="none" smtClean="0">
                <a:latin typeface="Baskerville Old Face" pitchFamily="18" charset="0"/>
              </a:rPr>
              <a:t>uproszczona wersja metody </a:t>
            </a:r>
            <a:r>
              <a:rPr lang="en-US" sz="2800" i="1" u="none" smtClean="0">
                <a:latin typeface="Baskerville Old Face" pitchFamily="18" charset="0"/>
              </a:rPr>
              <a:t>ray tracing</a:t>
            </a:r>
            <a:r>
              <a:rPr lang="en-US" sz="2800" u="none" smtClean="0">
                <a:latin typeface="Baskerville Old Face" pitchFamily="18" charset="0"/>
              </a:rPr>
              <a:t>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800" u="none" smtClean="0">
                <a:latin typeface="Baskerville Old Face" pitchFamily="18" charset="0"/>
              </a:rPr>
              <a:t>Promienie są śledzone wyłącznie do napotkania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800" u="none" smtClean="0">
                <a:latin typeface="Baskerville Old Face" pitchFamily="18" charset="0"/>
              </a:rPr>
              <a:t>pierwszej powierzchni obiektu. </a:t>
            </a:r>
            <a:endParaRPr lang="pl-PL" sz="2800" u="none" smtClean="0">
              <a:latin typeface="Baskerville Old Face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u="none" smtClean="0">
                <a:latin typeface="Baskerville Old Face" pitchFamily="18" charset="0"/>
              </a:rPr>
              <a:t>Nie są</a:t>
            </a:r>
            <a:r>
              <a:rPr lang="pl-PL" sz="2800" u="none" smtClean="0">
                <a:latin typeface="Baskerville Old Face" pitchFamily="18" charset="0"/>
              </a:rPr>
              <a:t> </a:t>
            </a:r>
            <a:r>
              <a:rPr lang="en-US" sz="2800" u="none" smtClean="0">
                <a:latin typeface="Baskerville Old Face" pitchFamily="18" charset="0"/>
              </a:rPr>
              <a:t>uwzględniane zjawiska odbicia, refrakcji ani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800" u="none" smtClean="0">
                <a:latin typeface="Baskerville Old Face" pitchFamily="18" charset="0"/>
              </a:rPr>
              <a:t>cienie.</a:t>
            </a:r>
          </a:p>
          <a:p>
            <a:pPr>
              <a:lnSpc>
                <a:spcPct val="90000"/>
              </a:lnSpc>
            </a:pPr>
            <a:r>
              <a:rPr lang="en-US" sz="2800" u="none" smtClean="0">
                <a:latin typeface="Baskerville Old Face" pitchFamily="18" charset="0"/>
              </a:rPr>
              <a:t>Metoda o wiele mniej dokładna, ale szybka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800" u="none" smtClean="0">
                <a:latin typeface="Baskerville Old Face" pitchFamily="18" charset="0"/>
              </a:rPr>
              <a:t>(mo</a:t>
            </a:r>
            <a:r>
              <a:rPr lang="pl-PL" sz="2800" u="none" smtClean="0">
                <a:latin typeface="Baskerville Old Face" pitchFamily="18" charset="0"/>
              </a:rPr>
              <a:t>ż</a:t>
            </a:r>
            <a:r>
              <a:rPr lang="en-US" sz="2800" u="none" smtClean="0">
                <a:latin typeface="Baskerville Old Face" pitchFamily="18" charset="0"/>
              </a:rPr>
              <a:t>liwe stosowanie w czasie rzeczywistym).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800" u="none" smtClean="0">
                <a:latin typeface="Baskerville Old Face" pitchFamily="18" charset="0"/>
              </a:rPr>
              <a:t>U</a:t>
            </a:r>
            <a:r>
              <a:rPr lang="pl-PL" sz="2800" u="none" smtClean="0">
                <a:latin typeface="Baskerville Old Face" pitchFamily="18" charset="0"/>
              </a:rPr>
              <a:t>ż</a:t>
            </a:r>
            <a:r>
              <a:rPr lang="en-US" sz="2800" u="none" smtClean="0">
                <a:latin typeface="Baskerville Old Face" pitchFamily="18" charset="0"/>
              </a:rPr>
              <a:t>ywana np. w grach komputerowych.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Modele fraktalne</a:t>
            </a:r>
          </a:p>
        </p:txBody>
      </p:sp>
      <p:sp>
        <p:nvSpPr>
          <p:cNvPr id="29699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u="none" smtClean="0"/>
              <a:t>Używane są różne odwzorowania iterowane</a:t>
            </a:r>
          </a:p>
          <a:p>
            <a:r>
              <a:rPr lang="pl-PL" u="none" smtClean="0"/>
              <a:t> Przykład: FRAKTAL PLAZMOWY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Grafika komputerowa - Michał Kruk</a:t>
            </a:r>
            <a:endParaRPr lang="en-US"/>
          </a:p>
        </p:txBody>
      </p:sp>
      <p:pic>
        <p:nvPicPr>
          <p:cNvPr id="29701" name="Picture 2" descr="http://t0.gstatic.com/images?q=tbn:MtK8hokSSCROYM:http://pages.cpsc.ucalgary.ca/~apu/plasm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75" y="2971800"/>
            <a:ext cx="22256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4" descr="http://t2.gstatic.com/images?q=tbn:DRTSpHQILoKEOM:http://www.sergemeunier.com/blog/wp-content/uploads/2009/09/fractalplasma1-300x294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2971800"/>
            <a:ext cx="17065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6" descr="http://t2.gstatic.com/images?q=tbn:oR3ubfDX7xNRtM:http://www.bugman123.com/Fractals/Plasma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3400" y="29718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8" descr="http://t2.gstatic.com/images?q=tbn:QAWC-OZKa1RO4M:http://library.thinkquest.org/26242/full/types/images/34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24600" y="2971800"/>
            <a:ext cx="26733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Przykład: FRAKTAL PLAZMOWY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Grafika komputerowa - Michał Kruk</a:t>
            </a:r>
            <a:endParaRPr lang="en-US"/>
          </a:p>
        </p:txBody>
      </p:sp>
      <p:pic>
        <p:nvPicPr>
          <p:cNvPr id="3072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447800"/>
            <a:ext cx="6986588" cy="2895600"/>
          </a:xfr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Przykład: FRAKTAL PLAZMOWY</a:t>
            </a:r>
          </a:p>
        </p:txBody>
      </p:sp>
      <p:sp>
        <p:nvSpPr>
          <p:cNvPr id="31747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Grafika komputerowa - Michał Kruk</a:t>
            </a:r>
            <a:endParaRPr lang="en-US"/>
          </a:p>
        </p:txBody>
      </p:sp>
      <p:pic>
        <p:nvPicPr>
          <p:cNvPr id="317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59388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Przykład: FRAKTAL PLAZMOWY</a:t>
            </a:r>
          </a:p>
        </p:txBody>
      </p:sp>
      <p:sp>
        <p:nvSpPr>
          <p:cNvPr id="32771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Grafika komputerowa - Michał Kruk</a:t>
            </a:r>
            <a:endParaRPr lang="en-US"/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439102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00200"/>
            <a:ext cx="413385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Przykład: FRAKTAL PLAZMOWY</a:t>
            </a:r>
          </a:p>
        </p:txBody>
      </p:sp>
      <p:sp>
        <p:nvSpPr>
          <p:cNvPr id="33795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Grafika komputerowa - Michał Kruk</a:t>
            </a:r>
            <a:endParaRPr lang="en-US"/>
          </a:p>
        </p:txBody>
      </p:sp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4648200" cy="441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Przykład: FRAKTAL PLAZMOWY</a:t>
            </a:r>
          </a:p>
        </p:txBody>
      </p:sp>
      <p:sp>
        <p:nvSpPr>
          <p:cNvPr id="34819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Grafika komputerowa - Michał Kruk</a:t>
            </a:r>
            <a:endParaRPr lang="en-US"/>
          </a:p>
        </p:txBody>
      </p:sp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753903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Odwzorowanie geometryczne</a:t>
            </a:r>
          </a:p>
        </p:txBody>
      </p:sp>
      <p:sp>
        <p:nvSpPr>
          <p:cNvPr id="3584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mtClean="0"/>
              <a:t>Wielobok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Grafika komputerowa - Michał Kruk</a:t>
            </a:r>
            <a:endParaRPr lang="en-US"/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09800"/>
            <a:ext cx="442912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209800"/>
            <a:ext cx="35623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Odwzorowanie geometryczne</a:t>
            </a:r>
          </a:p>
        </p:txBody>
      </p:sp>
      <p:sp>
        <p:nvSpPr>
          <p:cNvPr id="36867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mtClean="0"/>
              <a:t>Sfera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Grafika komputerowa - Michał Kruk</a:t>
            </a:r>
            <a:endParaRPr lang="en-US"/>
          </a:p>
        </p:txBody>
      </p:sp>
      <p:pic>
        <p:nvPicPr>
          <p:cNvPr id="3686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133600"/>
            <a:ext cx="548640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4241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048000"/>
            <a:ext cx="401955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smtClean="0"/>
              <a:t>Parametryzacja w przestrzeni zewnętrznej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Grafika komputerowa - Michał Kruk</a:t>
            </a:r>
            <a:endParaRPr lang="en-US"/>
          </a:p>
        </p:txBody>
      </p:sp>
      <p:pic>
        <p:nvPicPr>
          <p:cNvPr id="3789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371600"/>
            <a:ext cx="332422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Parametryzacja liniowa odwrotna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Grafika komputerowa - Michał Kruk</a:t>
            </a:r>
            <a:endParaRPr lang="en-US"/>
          </a:p>
        </p:txBody>
      </p:sp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162175"/>
            <a:ext cx="38100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800600"/>
            <a:ext cx="378142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Symbol zastępczy zawartości 9"/>
          <p:cNvGraphicFramePr>
            <a:graphicFrameLocks noChangeAspect="1"/>
          </p:cNvGraphicFramePr>
          <p:nvPr>
            <p:ph idx="1"/>
          </p:nvPr>
        </p:nvGraphicFramePr>
        <p:xfrm>
          <a:off x="533400" y="1066800"/>
          <a:ext cx="3124200" cy="1196975"/>
        </p:xfrm>
        <a:graphic>
          <a:graphicData uri="http://schemas.openxmlformats.org/presentationml/2006/ole">
            <p:oleObj spid="_x0000_s3074" name="Equation" r:id="rId5" imgW="1790640" imgH="685800" progId="Equation.3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Ray casting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 smtClean="0"/>
              <a:t>Algorytm:</a:t>
            </a:r>
          </a:p>
          <a:p>
            <a:r>
              <a:rPr lang="pl-PL" dirty="0" smtClean="0"/>
              <a:t>Wyprowadzenie promienia z kamery w kierunku rzutni</a:t>
            </a:r>
          </a:p>
          <a:p>
            <a:r>
              <a:rPr lang="pl-PL" dirty="0" smtClean="0"/>
              <a:t>Znalezienie pierwszego punktu przecięcia z obiektem ze sceny.</a:t>
            </a:r>
          </a:p>
          <a:p>
            <a:r>
              <a:rPr lang="pl-PL" dirty="0" smtClean="0"/>
              <a:t>Ustalenie jasności punktu na podstawie wektora normalnego płaszczyzny, do której należy punkt, pierwotnego koloru punktu oraz odcinka: (kamera, punkt). Dokładniej punkt jest tym bardziej jasny, im kąt między wektorem normalnym a odcinkiem (kamera, punkt) jest mniejszy.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Parametryzacja nieliniowa</a:t>
            </a:r>
          </a:p>
        </p:txBody>
      </p:sp>
      <p:sp>
        <p:nvSpPr>
          <p:cNvPr id="38915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Grafika komputerowa - Michał Kruk</a:t>
            </a:r>
            <a:endParaRPr lang="en-US"/>
          </a:p>
        </p:txBody>
      </p:sp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52863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Mapowanie nierówności</a:t>
            </a:r>
          </a:p>
        </p:txBody>
      </p:sp>
      <p:sp>
        <p:nvSpPr>
          <p:cNvPr id="39939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u="none" smtClean="0">
                <a:latin typeface="Baskerville Old Face" pitchFamily="18" charset="0"/>
              </a:rPr>
              <a:t>Modelowanie nierówności powierzchni jest przykładem tekstury dwuwymiarowej.</a:t>
            </a:r>
          </a:p>
          <a:p>
            <a:r>
              <a:rPr lang="pl-PL" sz="2400" u="none" smtClean="0">
                <a:latin typeface="Baskerville Old Face" pitchFamily="18" charset="0"/>
              </a:rPr>
              <a:t>Metoda ta (ang. bump mapping) została zaproponowana przez Blinna w 1978 roku.</a:t>
            </a:r>
          </a:p>
          <a:p>
            <a:r>
              <a:rPr lang="pl-PL" sz="2400" u="none" smtClean="0">
                <a:latin typeface="Baskerville Old Face" pitchFamily="18" charset="0"/>
              </a:rPr>
              <a:t>Pozwala uzyskiwać widok powierzchni o zmodyfikowanym kształcie bez modyfikowania samej geometrii powierzchni</a:t>
            </a:r>
          </a:p>
          <a:p>
            <a:r>
              <a:rPr lang="pl-PL" sz="2400" u="none" smtClean="0">
                <a:latin typeface="Baskerville Old Face" pitchFamily="18" charset="0"/>
              </a:rPr>
              <a:t>Przy zastosowaniu tekstury Blinna zmianę kierunku wektora normalnego uzyskuje się przez dodatkową funkcje zaburzenia. </a:t>
            </a:r>
          </a:p>
          <a:p>
            <a:r>
              <a:rPr lang="pl-PL" sz="2400" u="none" smtClean="0">
                <a:latin typeface="Baskerville Old Face" pitchFamily="18" charset="0"/>
              </a:rPr>
              <a:t>Zmodyfikowany wektor normalny jest wykorzystywany w modelu oświetlenia, dzięki czemu są postrzegane lokalne zmiany oświetlenia.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Grafika komputerowa - Michał Kruk</a:t>
            </a:r>
            <a:endParaRPr lang="en-US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Mapowanie nierówności</a:t>
            </a:r>
          </a:p>
        </p:txBody>
      </p:sp>
      <p:sp>
        <p:nvSpPr>
          <p:cNvPr id="4096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Grafika komputerowa - Michał Kruk</a:t>
            </a:r>
            <a:endParaRPr lang="en-US"/>
          </a:p>
        </p:txBody>
      </p:sp>
      <p:pic>
        <p:nvPicPr>
          <p:cNvPr id="4096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588168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Mapowanie nierówności</a:t>
            </a:r>
          </a:p>
        </p:txBody>
      </p:sp>
      <p:sp>
        <p:nvSpPr>
          <p:cNvPr id="41987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Grafika komputerowa - Michał Kruk</a:t>
            </a:r>
            <a:endParaRPr lang="en-US"/>
          </a:p>
        </p:txBody>
      </p:sp>
      <p:pic>
        <p:nvPicPr>
          <p:cNvPr id="4198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2819400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600200"/>
            <a:ext cx="17176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3276600"/>
            <a:ext cx="45148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4419600"/>
            <a:ext cx="35433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Mapowanie nierówności</a:t>
            </a:r>
          </a:p>
        </p:txBody>
      </p:sp>
      <p:sp>
        <p:nvSpPr>
          <p:cNvPr id="43011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Grafika komputerowa - Michał Kruk</a:t>
            </a:r>
            <a:endParaRPr lang="en-US"/>
          </a:p>
        </p:txBody>
      </p:sp>
      <p:pic>
        <p:nvPicPr>
          <p:cNvPr id="430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176688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600200"/>
            <a:ext cx="17526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5" descr="Zobacz obraz w pełnych rozmiarach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798888"/>
            <a:ext cx="2438400" cy="183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Mapowanie przesunięć</a:t>
            </a:r>
          </a:p>
        </p:txBody>
      </p:sp>
      <p:sp>
        <p:nvSpPr>
          <p:cNvPr id="44035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u="none" smtClean="0">
                <a:latin typeface="Baskerville Old Face" pitchFamily="18" charset="0"/>
              </a:rPr>
              <a:t>Mapowanie nierówności nie zmienia kształtu powierzchni - postępowanie przynosi dobre efekty pod warunkiem, że nie występuje wzajemne zasłanianie między poszczególnymi nierównościami powierzchni </a:t>
            </a:r>
          </a:p>
          <a:p>
            <a:r>
              <a:rPr lang="pl-PL" sz="2400" u="none" smtClean="0">
                <a:latin typeface="Baskerville Old Face" pitchFamily="18" charset="0"/>
              </a:rPr>
              <a:t>Mapowanie przesunięć – zmiana postrzegania kształtu przez deformację kształtu powierzchni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Grafika komputerowa - Michał Kruk</a:t>
            </a:r>
            <a:endParaRPr lang="en-US"/>
          </a:p>
        </p:txBody>
      </p:sp>
      <p:pic>
        <p:nvPicPr>
          <p:cNvPr id="440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886200"/>
            <a:ext cx="615156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Filtrowanie tekstur</a:t>
            </a:r>
          </a:p>
        </p:txBody>
      </p:sp>
      <p:sp>
        <p:nvSpPr>
          <p:cNvPr id="45059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u="none" smtClean="0"/>
              <a:t>W przypadku nakładania tekstury zamiast filtrować cały obraz można zrobić tę operację na samej teksturze przed jej nałożeniem</a:t>
            </a:r>
          </a:p>
          <a:p>
            <a:r>
              <a:rPr lang="pl-PL" u="none" smtClean="0"/>
              <a:t>Najefektywniejszą techniką jest mip-mapping – technika polegająca na przygotowaniu przefiltrowanych tekstur o różnych rozdzielczościach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Grafika komputerowa - Michał Kruk</a:t>
            </a:r>
            <a:endParaRPr lang="en-US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Filtrowanie – odwzorowanie powiększające</a:t>
            </a:r>
          </a:p>
        </p:txBody>
      </p:sp>
      <p:sp>
        <p:nvSpPr>
          <p:cNvPr id="4608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Grafika komputerowa - Michał Kruk</a:t>
            </a:r>
            <a:endParaRPr lang="en-US"/>
          </a:p>
        </p:txBody>
      </p:sp>
      <p:pic>
        <p:nvPicPr>
          <p:cNvPr id="4608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589756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Filtrowanie – odwzorowanie powiększające</a:t>
            </a:r>
          </a:p>
        </p:txBody>
      </p:sp>
      <p:sp>
        <p:nvSpPr>
          <p:cNvPr id="47107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Grafika komputerowa - Michał Kruk</a:t>
            </a:r>
            <a:endParaRPr lang="en-US"/>
          </a:p>
        </p:txBody>
      </p:sp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4495800" cy="454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Filtrowanie – odwzorowanie pomniejszające</a:t>
            </a:r>
          </a:p>
        </p:txBody>
      </p:sp>
      <p:sp>
        <p:nvSpPr>
          <p:cNvPr id="48131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Grafika komputerowa - Michał Kruk</a:t>
            </a:r>
            <a:endParaRPr lang="en-US"/>
          </a:p>
        </p:txBody>
      </p:sp>
      <p:pic>
        <p:nvPicPr>
          <p:cNvPr id="4813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60325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 descr="https://upload.wikimedia.org/wikipedia/commons/thumb/e/e7/Simple_raycasting_with_fisheye_correction.gif/220px-Simple_raycasting_with_fisheye_correctio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221662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Filtrowanie – odwzorowanie pomniejszające</a:t>
            </a:r>
          </a:p>
        </p:txBody>
      </p:sp>
      <p:sp>
        <p:nvSpPr>
          <p:cNvPr id="49155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Grafika komputerowa - Michał Kruk</a:t>
            </a:r>
            <a:endParaRPr lang="en-US"/>
          </a:p>
        </p:txBody>
      </p:sp>
      <p:pic>
        <p:nvPicPr>
          <p:cNvPr id="4915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480060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l-PL" sz="3900" smtClean="0"/>
              <a:t>Zmniejszanie rozdzielczości przestrzennej</a:t>
            </a:r>
            <a:endParaRPr lang="en-US" sz="3900" smtClean="0"/>
          </a:p>
        </p:txBody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u="none" smtClean="0">
                <a:latin typeface="Baskerville Old Face" pitchFamily="18" charset="0"/>
              </a:rPr>
              <a:t>Obrazy 256x256, 128x128, 64x 64, 32x32 16x16 i 8x8</a:t>
            </a:r>
            <a:endParaRPr lang="en-US" u="none" smtClean="0">
              <a:latin typeface="Baskerville Old Face" pitchFamily="18" charset="0"/>
            </a:endParaRP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2852738"/>
            <a:ext cx="44577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l-PL" sz="3900" smtClean="0"/>
              <a:t>Zmniejszanie rozdzielczości poziomów jasności </a:t>
            </a:r>
            <a:endParaRPr lang="en-US" sz="3900" smtClean="0"/>
          </a:p>
        </p:txBody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>
          <a:xfrm>
            <a:off x="381000" y="1524000"/>
            <a:ext cx="8229600" cy="4525963"/>
          </a:xfrm>
        </p:spPr>
        <p:txBody>
          <a:bodyPr/>
          <a:lstStyle/>
          <a:p>
            <a:r>
              <a:rPr lang="pl-PL" smtClean="0"/>
              <a:t>Dla B kolejno 8,5,4,3,2,1</a:t>
            </a:r>
            <a:endParaRPr lang="en-US" smtClean="0"/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2060575"/>
            <a:ext cx="461962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5229225"/>
            <a:ext cx="45053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l-PL" sz="3900" smtClean="0"/>
              <a:t>Zwiększanie rozdzielczości przestrzennej</a:t>
            </a:r>
            <a:endParaRPr lang="en-US" sz="3900" smtClean="0"/>
          </a:p>
        </p:txBody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mtClean="0"/>
              <a:t>Metoda najbliższego sąsiada</a:t>
            </a:r>
          </a:p>
          <a:p>
            <a:pPr lvl="1"/>
            <a:r>
              <a:rPr lang="en-US" sz="2000" smtClean="0"/>
              <a:t>przy powiększaniu odbywa się wierne kopiowanie najbliższego piksela </a:t>
            </a:r>
            <a:endParaRPr lang="pl-PL" sz="2000" smtClean="0"/>
          </a:p>
          <a:p>
            <a:pPr lvl="1"/>
            <a:r>
              <a:rPr lang="pl-PL" sz="2000" smtClean="0"/>
              <a:t>w</a:t>
            </a:r>
            <a:r>
              <a:rPr lang="en-US" sz="2000" smtClean="0"/>
              <a:t> przypadku skalowania innego niż o wielokrotność 100% jest to statystyczne kopiowanie niektórych pikseli</a:t>
            </a:r>
            <a:endParaRPr lang="pl-PL" sz="2000" smtClean="0"/>
          </a:p>
          <a:p>
            <a:pPr lvl="1"/>
            <a:r>
              <a:rPr lang="pl-PL" sz="2000" smtClean="0"/>
              <a:t>p</a:t>
            </a:r>
            <a:r>
              <a:rPr lang="en-US" sz="2000" smtClean="0"/>
              <a:t>rzy pomniejszaniu jest to mechaniczne pomijanie niektórych pikseli  </a:t>
            </a:r>
            <a:endParaRPr lang="pl-PL" sz="2000" smtClean="0"/>
          </a:p>
          <a:p>
            <a:pPr lvl="1"/>
            <a:r>
              <a:rPr lang="pl-PL" sz="2000" smtClean="0"/>
              <a:t>m</a:t>
            </a:r>
            <a:r>
              <a:rPr lang="en-US" sz="2000" smtClean="0"/>
              <a:t>etoda najprostsza i wymagająca od komputera najmniejszej mocy obliczeniowej</a:t>
            </a:r>
            <a:endParaRPr lang="pl-PL" sz="2000" smtClean="0"/>
          </a:p>
          <a:p>
            <a:pPr lvl="1"/>
            <a:r>
              <a:rPr lang="pl-PL" sz="2000" smtClean="0"/>
              <a:t>nie powoduje rozmycia kształtów</a:t>
            </a:r>
          </a:p>
          <a:p>
            <a:pPr lvl="1"/>
            <a:r>
              <a:rPr lang="pl-PL" sz="2000" smtClean="0"/>
              <a:t>Wadą są widoczne grupy identycznych pikseli i ziarnistość wynikowa</a:t>
            </a:r>
            <a:r>
              <a:rPr lang="en-US" smtClean="0"/>
              <a:t> 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l-PL" sz="3900" smtClean="0"/>
              <a:t>Zwiększanie rozdzielczości przestrzennej</a:t>
            </a:r>
            <a:endParaRPr lang="en-US" sz="3900" smtClean="0"/>
          </a:p>
        </p:txBody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mtClean="0"/>
              <a:t>Metoda najbliższego sąsiada</a:t>
            </a:r>
            <a:endParaRPr lang="en-US" smtClean="0"/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2060575"/>
            <a:ext cx="153352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2852738"/>
            <a:ext cx="298132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2195513" y="3644900"/>
            <a:ext cx="80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/>
              <a:t>94x94</a:t>
            </a:r>
            <a:endParaRPr lang="en-US"/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5795963" y="5876925"/>
            <a:ext cx="106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/>
              <a:t>188x188</a:t>
            </a:r>
            <a:endParaRPr lang="en-US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l-PL" smtClean="0"/>
              <a:t>Interpolacja dwuliniowa</a:t>
            </a:r>
            <a:endParaRPr lang="en-US" smtClean="0"/>
          </a:p>
        </p:txBody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u="none" smtClean="0"/>
              <a:t>Każdy piksel obrazu wynikowego przyjmuje wartość na podstawie wartości czterech sąsiednich punktów obrazu wejściowego </a:t>
            </a:r>
            <a:endParaRPr lang="pl-PL" sz="2000" u="none" smtClean="0"/>
          </a:p>
          <a:p>
            <a:r>
              <a:rPr lang="en-US" sz="2000" u="none" smtClean="0"/>
              <a:t>interpolację liniową przeprowadzamy dwukrotnie - jeden raz w poziome i jeden raz w pionie</a:t>
            </a:r>
            <a:endParaRPr lang="pl-PL" sz="2000" u="none" smtClean="0"/>
          </a:p>
          <a:p>
            <a:r>
              <a:rPr lang="pl-PL" sz="2000" u="none" smtClean="0"/>
              <a:t>brak efektu ziarnistości</a:t>
            </a:r>
          </a:p>
          <a:p>
            <a:r>
              <a:rPr lang="pl-PL" sz="2000" u="none" smtClean="0"/>
              <a:t>rozmywa kształty </a:t>
            </a:r>
          </a:p>
          <a:p>
            <a:r>
              <a:rPr lang="pl-PL" sz="2000" u="none" smtClean="0"/>
              <a:t>obraz powiększony metodą najbliższego sąsiada da się odtworzyć bez zmian, interpolacja dwuliniowa powoduje stałe zniekształcenie</a:t>
            </a:r>
          </a:p>
          <a:p>
            <a:endParaRPr lang="en-US" sz="2000" smtClean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l-PL" smtClean="0"/>
              <a:t>Porównanie</a:t>
            </a:r>
            <a:endParaRPr lang="en-US" smtClean="0"/>
          </a:p>
        </p:txBody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2060575"/>
            <a:ext cx="15240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1268413"/>
            <a:ext cx="298132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1268413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2895600" y="4240213"/>
            <a:ext cx="2686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/>
              <a:t>Interpolacja najbliższego</a:t>
            </a:r>
          </a:p>
          <a:p>
            <a:r>
              <a:rPr lang="pl-PL"/>
              <a:t>sąsiada</a:t>
            </a:r>
            <a:endParaRPr lang="en-US"/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5867400" y="4221163"/>
            <a:ext cx="254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/>
              <a:t>Interpolacja dwuliniowa</a:t>
            </a:r>
            <a:endParaRPr lang="en-US"/>
          </a:p>
        </p:txBody>
      </p:sp>
      <p:pic>
        <p:nvPicPr>
          <p:cNvPr id="5530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6100" y="4581525"/>
            <a:ext cx="15335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2627313" y="6021388"/>
            <a:ext cx="4819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/>
              <a:t>Dziesięciokrotne przeprowadzenie interpolacji</a:t>
            </a:r>
          </a:p>
          <a:p>
            <a:r>
              <a:rPr lang="pl-PL"/>
              <a:t>dwuliniowej</a:t>
            </a:r>
            <a:endParaRPr lang="en-US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l-PL" sz="3900" smtClean="0"/>
              <a:t>Przykład – interpolacji dwuliniowej</a:t>
            </a:r>
            <a:endParaRPr lang="en-US" sz="3900" smtClean="0"/>
          </a:p>
        </p:txBody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pl-PL" sz="1600" b="1" u="none" smtClean="0"/>
              <a:t>	</a:t>
            </a:r>
            <a:r>
              <a:rPr lang="en-US" sz="2000" b="1" u="none" smtClean="0"/>
              <a:t>Należy przekształcić obraz 4x10 w obraz 5x16.</a:t>
            </a:r>
            <a:br>
              <a:rPr lang="en-US" sz="2000" b="1" u="none" smtClean="0"/>
            </a:br>
            <a:r>
              <a:rPr lang="en-US" sz="2000" b="1" u="none" smtClean="0"/>
              <a:t>Obliczamy współczynniki powiększenia:</a:t>
            </a:r>
            <a:r>
              <a:rPr lang="en-US" sz="1600" u="none" smtClean="0"/>
              <a:t/>
            </a:r>
            <a:br>
              <a:rPr lang="en-US" sz="1600" u="none" smtClean="0"/>
            </a:br>
            <a:endParaRPr lang="pl-PL" sz="1600" u="none" smtClean="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pl-PL" sz="1600" i="1" u="none" smtClean="0"/>
              <a:t>	</a:t>
            </a:r>
            <a:r>
              <a:rPr lang="en-US" sz="1600" i="1" u="none" smtClean="0"/>
              <a:t>ratiox = widthsrc / widthdst = 4/5 = 0.8</a:t>
            </a:r>
            <a:br>
              <a:rPr lang="en-US" sz="1600" i="1" u="none" smtClean="0"/>
            </a:br>
            <a:r>
              <a:rPr lang="en-US" sz="1600" i="1" u="none" smtClean="0"/>
              <a:t>ratioy = heightsrc / heightdst = 10 / 16 = 0.625</a:t>
            </a:r>
            <a:r>
              <a:rPr lang="en-US" sz="1600" u="none" smtClean="0"/>
              <a:t/>
            </a:r>
            <a:br>
              <a:rPr lang="en-US" sz="1600" u="none" smtClean="0"/>
            </a:br>
            <a:r>
              <a:rPr lang="en-US" sz="1600" u="none" smtClean="0"/>
              <a:t>Obliczmy wartość dla punktu (3, 7).</a:t>
            </a:r>
            <a:br>
              <a:rPr lang="en-US" sz="1600" u="none" smtClean="0"/>
            </a:br>
            <a:r>
              <a:rPr lang="en-US" sz="1600" i="1" u="none" smtClean="0"/>
              <a:t>x = i*ratiox = 3 * 0.8 = 2.4</a:t>
            </a:r>
            <a:r>
              <a:rPr lang="en-US" sz="1600" u="none" smtClean="0"/>
              <a:t/>
            </a:r>
            <a:br>
              <a:rPr lang="en-US" sz="1600" u="none" smtClean="0"/>
            </a:br>
            <a:r>
              <a:rPr lang="en-US" sz="1600" i="1" u="none" smtClean="0"/>
              <a:t>y = j*ratioy = 7 * 0.625 = 4.375</a:t>
            </a:r>
            <a:r>
              <a:rPr lang="en-US" sz="1600" u="none" smtClean="0"/>
              <a:t/>
            </a:r>
            <a:br>
              <a:rPr lang="en-US" sz="1600" u="none" smtClean="0"/>
            </a:br>
            <a:r>
              <a:rPr lang="en-US" sz="1600" u="none" smtClean="0"/>
              <a:t>wartości w punktach (2, 4), (2, 5), (3, 4) (3, 5) wynoszą odpowiednio 20, 29, 42, 58. </a:t>
            </a:r>
            <a:endParaRPr lang="pl-PL" sz="1600" u="none" smtClean="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pl-PL" sz="1600" u="none" smtClean="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1600" u="none" smtClean="0"/>
              <a:t>Obliczymy teraz współczynniki </a:t>
            </a:r>
            <a:r>
              <a:rPr lang="en-US" sz="1600" i="1" u="none" smtClean="0"/>
              <a:t>a</a:t>
            </a:r>
            <a:r>
              <a:rPr lang="en-US" sz="1600" u="none" smtClean="0"/>
              <a:t> i </a:t>
            </a:r>
            <a:r>
              <a:rPr lang="en-US" sz="1600" i="1" u="none" smtClean="0"/>
              <a:t>b</a:t>
            </a:r>
            <a:r>
              <a:rPr lang="en-US" sz="1600" u="none" smtClean="0"/>
              <a:t> - są to częsci dziesiętne odpowiednich składowych.</a:t>
            </a:r>
            <a:br>
              <a:rPr lang="en-US" sz="1600" u="none" smtClean="0"/>
            </a:br>
            <a:r>
              <a:rPr lang="en-US" sz="1600" i="1" u="none" smtClean="0"/>
              <a:t>a = 0.375</a:t>
            </a:r>
            <a:br>
              <a:rPr lang="en-US" sz="1600" i="1" u="none" smtClean="0"/>
            </a:br>
            <a:r>
              <a:rPr lang="en-US" sz="1600" i="1" u="none" smtClean="0"/>
              <a:t>b = 0.4</a:t>
            </a:r>
            <a:r>
              <a:rPr lang="en-US" sz="1600" u="none" smtClean="0"/>
              <a:t/>
            </a:r>
            <a:br>
              <a:rPr lang="en-US" sz="1600" u="none" smtClean="0"/>
            </a:br>
            <a:r>
              <a:rPr lang="en-US" sz="1600" u="none" smtClean="0"/>
              <a:t>Przeprowadzimy teraz interpolację liniową w kierunku poziomym:</a:t>
            </a:r>
            <a:br>
              <a:rPr lang="en-US" sz="1600" u="none" smtClean="0"/>
            </a:br>
            <a:r>
              <a:rPr lang="en-US" sz="1600" i="1" u="none" smtClean="0"/>
              <a:t>Fa,0 = (1-a)*F0,0 + a*F1,0 = (1-0.375)*20 + 0.375*42 = 12.5 + 15.75 = 28.25</a:t>
            </a:r>
            <a:r>
              <a:rPr lang="en-US" sz="1600" u="none" smtClean="0"/>
              <a:t/>
            </a:r>
            <a:br>
              <a:rPr lang="en-US" sz="1600" u="none" smtClean="0"/>
            </a:br>
            <a:r>
              <a:rPr lang="en-US" sz="1600" i="1" u="none" smtClean="0"/>
              <a:t>Fa,1 = (1-a)*F0,1 + a*F1,1 = (1-0.375)*29 + 0.375*58 = 34.375 + 21.75 = 56.125</a:t>
            </a:r>
            <a:r>
              <a:rPr lang="en-US" sz="1600" u="none" smtClean="0"/>
              <a:t/>
            </a:r>
            <a:br>
              <a:rPr lang="en-US" sz="1600" u="none" smtClean="0"/>
            </a:br>
            <a:r>
              <a:rPr lang="en-US" sz="1600" u="none" smtClean="0"/>
              <a:t>A następnie na podstawie tych wyników w kierunku pionowym:</a:t>
            </a:r>
            <a:br>
              <a:rPr lang="en-US" sz="1600" u="none" smtClean="0"/>
            </a:br>
            <a:r>
              <a:rPr lang="en-US" sz="1600" i="1" u="none" smtClean="0"/>
              <a:t>Fa,b = (1-b)*Fa,0 + b*Fa,1 = (1-0.4)*28.25 + 0.4*56.125 = 16.95 + 22.45 = 39.4</a:t>
            </a:r>
            <a:r>
              <a:rPr lang="en-US" sz="1600" u="none" smtClean="0"/>
              <a:t/>
            </a:r>
            <a:br>
              <a:rPr lang="en-US" sz="1600" u="none" smtClean="0"/>
            </a:br>
            <a:r>
              <a:rPr lang="en-US" sz="1600" u="none" smtClean="0"/>
              <a:t>A więc wartość składowej w punkcie (3, 7) wynosić będzie 39.4. Obliczenia takie należy powtórzyć dla wszystkich punktów i wszystkich składowych.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Interpolacja dwusześcienna</a:t>
            </a:r>
          </a:p>
        </p:txBody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u="none" smtClean="0"/>
              <a:t>ang. Bicubic</a:t>
            </a:r>
            <a:endParaRPr lang="pl-PL" u="none" smtClean="0"/>
          </a:p>
          <a:p>
            <a:pPr>
              <a:lnSpc>
                <a:spcPct val="90000"/>
              </a:lnSpc>
            </a:pPr>
            <a:r>
              <a:rPr lang="en-US" u="none" smtClean="0"/>
              <a:t>najlepszy efekt końcowy </a:t>
            </a:r>
            <a:endParaRPr lang="pl-PL" u="none" smtClean="0"/>
          </a:p>
          <a:p>
            <a:pPr>
              <a:lnSpc>
                <a:spcPct val="90000"/>
              </a:lnSpc>
            </a:pPr>
            <a:r>
              <a:rPr lang="en-US" u="none" smtClean="0"/>
              <a:t>opcja domyślna w większości programów</a:t>
            </a:r>
            <a:endParaRPr lang="pl-PL" u="none" smtClean="0"/>
          </a:p>
          <a:p>
            <a:pPr>
              <a:lnSpc>
                <a:spcPct val="90000"/>
              </a:lnSpc>
            </a:pPr>
            <a:r>
              <a:rPr lang="pl-PL" u="none" smtClean="0"/>
              <a:t>k</a:t>
            </a:r>
            <a:r>
              <a:rPr lang="en-US" u="none" smtClean="0"/>
              <a:t>rawędzie są naturalnie, łagodnie rozmyte, a obraz po transformacji najbardziej wśród tych trzech metod przypomina obraz początkowy</a:t>
            </a:r>
            <a:endParaRPr lang="pl-PL" u="none" smtClean="0"/>
          </a:p>
          <a:p>
            <a:pPr>
              <a:lnSpc>
                <a:spcPct val="90000"/>
              </a:lnSpc>
            </a:pPr>
            <a:r>
              <a:rPr lang="pl-PL" u="none" smtClean="0"/>
              <a:t>m</a:t>
            </a:r>
            <a:r>
              <a:rPr lang="en-US" u="none" smtClean="0"/>
              <a:t>etoda polega na uwzględnieniu kolorów wszystkich ośmiu pikseli stykających się bokami lub rogami z danym pikselem. </a:t>
            </a:r>
            <a:endParaRPr lang="pl-PL" i="1" u="none" smtClean="0"/>
          </a:p>
          <a:p>
            <a:pPr>
              <a:lnSpc>
                <a:spcPct val="90000"/>
              </a:lnSpc>
            </a:pPr>
            <a:endParaRPr lang="en-US" i="1" smtClean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l-PL" smtClean="0"/>
              <a:t>Przykład</a:t>
            </a:r>
            <a:endParaRPr lang="en-US" smtClean="0"/>
          </a:p>
        </p:txBody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400" u="none" smtClean="0"/>
              <a:t>Należy przekształcić obraz 4x10 w obraz 5x16.</a:t>
            </a:r>
            <a:br>
              <a:rPr lang="en-US" sz="1400" u="none" smtClean="0"/>
            </a:br>
            <a:r>
              <a:rPr lang="en-US" sz="1400" u="none" smtClean="0"/>
              <a:t>Obliczamy współczynniki powiększenia:</a:t>
            </a:r>
            <a:br>
              <a:rPr lang="en-US" sz="1400" u="none" smtClean="0"/>
            </a:br>
            <a:r>
              <a:rPr lang="en-US" sz="1400" i="1" u="none" smtClean="0"/>
              <a:t>ratiox = widthsrc / widthdst = 4/5 = 0.8</a:t>
            </a:r>
            <a:br>
              <a:rPr lang="en-US" sz="1400" i="1" u="none" smtClean="0"/>
            </a:br>
            <a:r>
              <a:rPr lang="en-US" sz="1400" i="1" u="none" smtClean="0"/>
              <a:t>ratioy = heightsrc / heightdst = 10 / 16 = 0.625</a:t>
            </a:r>
            <a:r>
              <a:rPr lang="en-US" sz="1400" u="none" smtClean="0"/>
              <a:t/>
            </a:r>
            <a:br>
              <a:rPr lang="en-US" sz="1400" u="none" smtClean="0"/>
            </a:br>
            <a:r>
              <a:rPr lang="en-US" sz="1400" u="none" smtClean="0"/>
              <a:t>Obliczmy wartość dla punktu (3, 7).</a:t>
            </a:r>
            <a:br>
              <a:rPr lang="en-US" sz="1400" u="none" smtClean="0"/>
            </a:br>
            <a:r>
              <a:rPr lang="en-US" sz="1400" i="1" u="none" smtClean="0"/>
              <a:t>x = i*ratiox = 3 * 0.8 = 2.4</a:t>
            </a:r>
            <a:r>
              <a:rPr lang="en-US" sz="1400" u="none" smtClean="0"/>
              <a:t/>
            </a:r>
            <a:br>
              <a:rPr lang="en-US" sz="1400" u="none" smtClean="0"/>
            </a:br>
            <a:r>
              <a:rPr lang="en-US" sz="1400" i="1" u="none" smtClean="0"/>
              <a:t>y = j*ratioy = 7 * 0.625 = 4.375</a:t>
            </a:r>
            <a:r>
              <a:rPr lang="en-US" sz="1400" u="none" smtClean="0"/>
              <a:t/>
            </a:r>
            <a:br>
              <a:rPr lang="en-US" sz="1400" u="none" smtClean="0"/>
            </a:br>
            <a:r>
              <a:rPr lang="en-US" sz="1400" u="none" smtClean="0"/>
              <a:t>wartości w punktach wynoszą odpowiednio: (1, 3) = 25, (1, 4) = 15, (1, 5) = 35, (2, 3) = 28, (2, 4) = 40, (2, 5) = 52, (3, 3) = 15, (3, 4) = 29, (3, 5) = 28. </a:t>
            </a:r>
            <a:endParaRPr lang="pl-PL" sz="1400" u="none" smtClean="0"/>
          </a:p>
          <a:p>
            <a:pPr>
              <a:lnSpc>
                <a:spcPct val="80000"/>
              </a:lnSpc>
            </a:pPr>
            <a:r>
              <a:rPr lang="en-US" sz="1400" u="none" smtClean="0"/>
              <a:t>Obliczymy teraz współczynniki </a:t>
            </a:r>
            <a:r>
              <a:rPr lang="en-US" sz="1400" i="1" u="none" smtClean="0"/>
              <a:t>a</a:t>
            </a:r>
            <a:r>
              <a:rPr lang="en-US" sz="1400" u="none" smtClean="0"/>
              <a:t> i </a:t>
            </a:r>
            <a:r>
              <a:rPr lang="en-US" sz="1400" i="1" u="none" smtClean="0"/>
              <a:t>b</a:t>
            </a:r>
            <a:r>
              <a:rPr lang="en-US" sz="1400" u="none" smtClean="0"/>
              <a:t> - są to częsci dziesiętne odpowiednich składowych.</a:t>
            </a:r>
            <a:br>
              <a:rPr lang="en-US" sz="1400" u="none" smtClean="0"/>
            </a:br>
            <a:r>
              <a:rPr lang="en-US" sz="1400" i="1" u="none" smtClean="0"/>
              <a:t>a = 0.375</a:t>
            </a:r>
            <a:br>
              <a:rPr lang="en-US" sz="1400" i="1" u="none" smtClean="0"/>
            </a:br>
            <a:r>
              <a:rPr lang="en-US" sz="1400" i="1" u="none" smtClean="0"/>
              <a:t>b = 0.4</a:t>
            </a:r>
            <a:r>
              <a:rPr lang="en-US" sz="1400" u="none" smtClean="0"/>
              <a:t/>
            </a:r>
            <a:br>
              <a:rPr lang="en-US" sz="1400" u="none" smtClean="0"/>
            </a:br>
            <a:r>
              <a:rPr lang="en-US" sz="1400" u="none" smtClean="0"/>
              <a:t>Przeprowadzimy teraz interpolację kwadratową w kierunku poziomym:</a:t>
            </a:r>
            <a:br>
              <a:rPr lang="en-US" sz="1400" u="none" smtClean="0"/>
            </a:br>
            <a:r>
              <a:rPr lang="en-US" sz="1400" i="1" u="none" smtClean="0"/>
              <a:t>Fa,0 = F1,0 + (F2,0 - F0,0)*a + (F0,0 - 2*F1,0 + F2,0)*a*a = 28 + (15 - 25)*0.375 + (25 - 2*28 + 15)*0.375*0.375 = 28 - 3.57 - 2.25 = 22.18</a:t>
            </a:r>
            <a:r>
              <a:rPr lang="en-US" sz="1400" u="none" smtClean="0"/>
              <a:t/>
            </a:r>
            <a:br>
              <a:rPr lang="en-US" sz="1400" u="none" smtClean="0"/>
            </a:br>
            <a:r>
              <a:rPr lang="en-US" sz="1400" i="1" u="none" smtClean="0"/>
              <a:t>Fa,1 = F1,1 + (F2,1 - F0,1)*a + (F0,1 - 2*F1,1 + F2,1)*a*a = 40 + (29 - 15)*0.375 + (15 - 2*40 + 29)*0.375*0.375 = 40 + 5.25 - 5.0625 = 40.1875</a:t>
            </a:r>
            <a:r>
              <a:rPr lang="en-US" sz="1400" u="none" smtClean="0"/>
              <a:t/>
            </a:r>
            <a:br>
              <a:rPr lang="en-US" sz="1400" u="none" smtClean="0"/>
            </a:br>
            <a:r>
              <a:rPr lang="en-US" sz="1400" i="1" u="none" smtClean="0"/>
              <a:t>Fa,2 = F1,2 + (F2,2 - F0,2)*a + (F0,2 - 2*F1,2 + F2,2)*a*a = 52 + (28 - 35)*0,375 + (35 - 2*52 + 28)*0.375*0.375 = 52 - 2.625 - 5.765625 = 43.609375</a:t>
            </a:r>
            <a:r>
              <a:rPr lang="en-US" sz="1400" u="none" smtClean="0"/>
              <a:t/>
            </a:r>
            <a:br>
              <a:rPr lang="en-US" sz="1400" u="none" smtClean="0"/>
            </a:br>
            <a:r>
              <a:rPr lang="en-US" sz="1400" u="none" smtClean="0"/>
              <a:t>A następnie na podstawie tych wyników w kierunku pionowym:</a:t>
            </a:r>
            <a:br>
              <a:rPr lang="en-US" sz="1400" u="none" smtClean="0"/>
            </a:br>
            <a:r>
              <a:rPr lang="en-US" sz="1400" i="1" u="none" smtClean="0"/>
              <a:t>Fa,b = Fa,1 + (Fa,2 - Fa,0)*b + (Fa,0 - 2*Fa,1 + Fa,2)*b*b = 40.1875 + (43.609375 - 22.18)*0.4 + (22.18 - 2*40.1875 + 43.609375)*0.4*0.4 = 40.1875 + 8.571894 - 2.3337 = 29.281906</a:t>
            </a:r>
            <a:r>
              <a:rPr lang="en-US" sz="1400" u="none" smtClean="0"/>
              <a:t/>
            </a:r>
            <a:br>
              <a:rPr lang="en-US" sz="1400" u="none" smtClean="0"/>
            </a:br>
            <a:r>
              <a:rPr lang="en-US" sz="1400" u="none" smtClean="0"/>
              <a:t>A więc wartość składowej w punkcie (3, 7) wynosić będzie 29.281906. Obliczenia takie należy powtórzyć dla wszystkich punktów i wszystkich składowych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5780</Words>
  <Application>Microsoft Office PowerPoint</Application>
  <PresentationFormat>Pokaz na ekranie (4:3)</PresentationFormat>
  <Paragraphs>871</Paragraphs>
  <Slides>179</Slides>
  <Notes>29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179</vt:i4>
      </vt:variant>
    </vt:vector>
  </HeadingPairs>
  <TitlesOfParts>
    <vt:vector size="182" baseType="lpstr">
      <vt:lpstr>Motyw pakietu Office</vt:lpstr>
      <vt:lpstr>Image</vt:lpstr>
      <vt:lpstr>Equation</vt:lpstr>
      <vt:lpstr>Grafika komputerowa</vt:lpstr>
      <vt:lpstr>Oświetlenie globalne</vt:lpstr>
      <vt:lpstr>Przedstawienie problemu</vt:lpstr>
      <vt:lpstr>Metoda próbkowania przestrzeni</vt:lpstr>
      <vt:lpstr>Metoda próbkowania przestrzeni</vt:lpstr>
      <vt:lpstr>Metoda próbkowania przestrzeni</vt:lpstr>
      <vt:lpstr>Ray casting</vt:lpstr>
      <vt:lpstr>Ray casting</vt:lpstr>
      <vt:lpstr>Slajd 9</vt:lpstr>
      <vt:lpstr>Algorytm rekursywny Kajiya</vt:lpstr>
      <vt:lpstr>Algorytm renderingu Kajiya</vt:lpstr>
      <vt:lpstr>Typy odbić wzajemnych</vt:lpstr>
      <vt:lpstr>Metoda śledzenia promieni (raytracing)</vt:lpstr>
      <vt:lpstr>Metoda śledzenia promieni</vt:lpstr>
      <vt:lpstr>Metoda śledzenia promieni</vt:lpstr>
      <vt:lpstr>Metoda śledzenia promieni</vt:lpstr>
      <vt:lpstr>Metoda śledzenia promieni</vt:lpstr>
      <vt:lpstr>Przykład</vt:lpstr>
      <vt:lpstr>Przykład</vt:lpstr>
      <vt:lpstr>Przykład</vt:lpstr>
      <vt:lpstr>Przykład</vt:lpstr>
      <vt:lpstr>Wady</vt:lpstr>
      <vt:lpstr>Metody ray tracingu</vt:lpstr>
      <vt:lpstr>Śledzenie Whitteda</vt:lpstr>
      <vt:lpstr>Redukcja kosztów śledzenia promieni</vt:lpstr>
      <vt:lpstr>Redukcja liczby przecięć na drodze promienia</vt:lpstr>
      <vt:lpstr>Metoda podziału przestrzeni</vt:lpstr>
      <vt:lpstr>Mapowanie fotonowe</vt:lpstr>
      <vt:lpstr>Mapowanie fotonowe</vt:lpstr>
      <vt:lpstr>Mapowanie fotonowe</vt:lpstr>
      <vt:lpstr>Mapowanie fotonowe</vt:lpstr>
      <vt:lpstr>Metoda energetyczna - radiosity</vt:lpstr>
      <vt:lpstr>Równanie energetyczne dla płata powierzchni</vt:lpstr>
      <vt:lpstr>Równanie energetyczne dla sceny</vt:lpstr>
      <vt:lpstr>Równania energetyczne - problemy</vt:lpstr>
      <vt:lpstr>Wyznaczanie współczynnika sprzężenia</vt:lpstr>
      <vt:lpstr>Wyznaczanie współczynnika sprzężenia</vt:lpstr>
      <vt:lpstr>Numeryczne wyznaczanie współczynnika sprzężenia</vt:lpstr>
      <vt:lpstr>Numeryczne wyznaczanie współczynnika sprzężenia</vt:lpstr>
      <vt:lpstr>Numeryczne wyznaczanie współczynnika sprzężenia</vt:lpstr>
      <vt:lpstr>Numeryczne wyznaczanie współczynnika sprzężenia</vt:lpstr>
      <vt:lpstr>Numeryczne wyznaczanie współczynnika sprzężenia</vt:lpstr>
      <vt:lpstr>Złożoność</vt:lpstr>
      <vt:lpstr>Złożoność</vt:lpstr>
      <vt:lpstr>Zastosowania</vt:lpstr>
      <vt:lpstr>Teksturowanie</vt:lpstr>
      <vt:lpstr>Tekstura</vt:lpstr>
      <vt:lpstr>Zastosowanie tekstur</vt:lpstr>
      <vt:lpstr>Rodzaje tekstur</vt:lpstr>
      <vt:lpstr>Teksturowanie</vt:lpstr>
      <vt:lpstr>Tekstura - definicja</vt:lpstr>
      <vt:lpstr>Odwzorowanie tekstury wprost</vt:lpstr>
      <vt:lpstr>Odwzorowanie odwrotne</vt:lpstr>
      <vt:lpstr>Odwzorowanie parametryczne</vt:lpstr>
      <vt:lpstr>Parametryzacja prosta</vt:lpstr>
      <vt:lpstr>Parametryzacja odwrotna</vt:lpstr>
      <vt:lpstr>Problemy odwzorowania</vt:lpstr>
      <vt:lpstr>Generowanie wzorca tekstury</vt:lpstr>
      <vt:lpstr>Modele okresowe</vt:lpstr>
      <vt:lpstr>Modele bombowe</vt:lpstr>
      <vt:lpstr>Modele mozaikowe</vt:lpstr>
      <vt:lpstr>Modele Markowa</vt:lpstr>
      <vt:lpstr>Modele Markowa</vt:lpstr>
      <vt:lpstr>Modele Markowa</vt:lpstr>
      <vt:lpstr>Modele Markowa</vt:lpstr>
      <vt:lpstr>Modele Markowa</vt:lpstr>
      <vt:lpstr>Modele Markowa</vt:lpstr>
      <vt:lpstr>Modele Markowa</vt:lpstr>
      <vt:lpstr>Pola Markowa - zastosowania</vt:lpstr>
      <vt:lpstr>Modele fraktalne</vt:lpstr>
      <vt:lpstr>Przykład: FRAKTAL PLAZMOWY</vt:lpstr>
      <vt:lpstr>Przykład: FRAKTAL PLAZMOWY</vt:lpstr>
      <vt:lpstr>Przykład: FRAKTAL PLAZMOWY</vt:lpstr>
      <vt:lpstr>Przykład: FRAKTAL PLAZMOWY</vt:lpstr>
      <vt:lpstr>Przykład: FRAKTAL PLAZMOWY</vt:lpstr>
      <vt:lpstr>Odwzorowanie geometryczne</vt:lpstr>
      <vt:lpstr>Odwzorowanie geometryczne</vt:lpstr>
      <vt:lpstr>Parametryzacja w przestrzeni zewnętrznej</vt:lpstr>
      <vt:lpstr>Parametryzacja liniowa odwrotna</vt:lpstr>
      <vt:lpstr>Parametryzacja nieliniowa</vt:lpstr>
      <vt:lpstr>Mapowanie nierówności</vt:lpstr>
      <vt:lpstr>Mapowanie nierówności</vt:lpstr>
      <vt:lpstr>Mapowanie nierówności</vt:lpstr>
      <vt:lpstr>Mapowanie nierówności</vt:lpstr>
      <vt:lpstr>Mapowanie przesunięć</vt:lpstr>
      <vt:lpstr>Filtrowanie tekstur</vt:lpstr>
      <vt:lpstr>Filtrowanie – odwzorowanie powiększające</vt:lpstr>
      <vt:lpstr>Filtrowanie – odwzorowanie powiększające</vt:lpstr>
      <vt:lpstr>Filtrowanie – odwzorowanie pomniejszające</vt:lpstr>
      <vt:lpstr>Filtrowanie – odwzorowanie pomniejszające</vt:lpstr>
      <vt:lpstr>Zmniejszanie rozdzielczości przestrzennej</vt:lpstr>
      <vt:lpstr>Zmniejszanie rozdzielczości poziomów jasności </vt:lpstr>
      <vt:lpstr>Zwiększanie rozdzielczości przestrzennej</vt:lpstr>
      <vt:lpstr>Zwiększanie rozdzielczości przestrzennej</vt:lpstr>
      <vt:lpstr>Interpolacja dwuliniowa</vt:lpstr>
      <vt:lpstr>Porównanie</vt:lpstr>
      <vt:lpstr>Przykład – interpolacji dwuliniowej</vt:lpstr>
      <vt:lpstr>Interpolacja dwusześcienna</vt:lpstr>
      <vt:lpstr>Przykład</vt:lpstr>
      <vt:lpstr>Porównanie</vt:lpstr>
      <vt:lpstr>Metody spektralne</vt:lpstr>
      <vt:lpstr>Filtrowanie anizotropowe</vt:lpstr>
      <vt:lpstr>Filtrowanie</vt:lpstr>
      <vt:lpstr>Filtrowanie</vt:lpstr>
      <vt:lpstr>Porównanie</vt:lpstr>
      <vt:lpstr>Porównanie</vt:lpstr>
      <vt:lpstr>Projektowanie GUI </vt:lpstr>
      <vt:lpstr>Pojęcia użyteczności i ergonomii</vt:lpstr>
      <vt:lpstr>Dziedziny wiedzy</vt:lpstr>
      <vt:lpstr>Paradygmat WIMP</vt:lpstr>
      <vt:lpstr>Xerox Alto – pierwsze GUI</vt:lpstr>
      <vt:lpstr>Interfejs użytkownika</vt:lpstr>
      <vt:lpstr>Przyczyny niedopasowania GUI</vt:lpstr>
      <vt:lpstr>GUI</vt:lpstr>
      <vt:lpstr>Zalety GUI</vt:lpstr>
      <vt:lpstr>Proces projektowania interfejsu użytkownika</vt:lpstr>
      <vt:lpstr>Istotne pytania</vt:lpstr>
      <vt:lpstr>Zasady projektowania interfejsu użytkownika</vt:lpstr>
      <vt:lpstr>Testowanie</vt:lpstr>
      <vt:lpstr>Analiza zadaniowa</vt:lpstr>
      <vt:lpstr>Metoda KLM</vt:lpstr>
      <vt:lpstr>Metody heurystyczne</vt:lpstr>
      <vt:lpstr>Używanie przewodników stylu</vt:lpstr>
      <vt:lpstr>Obsługa GUI</vt:lpstr>
      <vt:lpstr>Zasady projektowania interfejsu użytkownika</vt:lpstr>
      <vt:lpstr>Zasada zbliżenia do użytkownika</vt:lpstr>
      <vt:lpstr>Zasada spójności</vt:lpstr>
      <vt:lpstr>Zasada spójności</vt:lpstr>
      <vt:lpstr>Omówienie zasad</vt:lpstr>
      <vt:lpstr>Interakcja z użytkownikiem</vt:lpstr>
      <vt:lpstr>Rodzaje interakcji</vt:lpstr>
      <vt:lpstr>Działanie bezpośrednie</vt:lpstr>
      <vt:lpstr>Wybór z menu</vt:lpstr>
      <vt:lpstr>Wypełnianie formularza</vt:lpstr>
      <vt:lpstr>Język naturalny</vt:lpstr>
      <vt:lpstr>Różne interfejsy użytkownika</vt:lpstr>
      <vt:lpstr>Prezentacja informacji</vt:lpstr>
      <vt:lpstr>Prezentacja informacji</vt:lpstr>
      <vt:lpstr>Informacje statyczne i dynamiczne</vt:lpstr>
      <vt:lpstr>Prezentacja informacji</vt:lpstr>
      <vt:lpstr>Sposoby prezentacji informacji</vt:lpstr>
      <vt:lpstr>Alarmy</vt:lpstr>
      <vt:lpstr>Różne prezentacje informacji</vt:lpstr>
      <vt:lpstr>Tekst czy grafika?</vt:lpstr>
      <vt:lpstr>Analog czy cyfra?</vt:lpstr>
      <vt:lpstr>Metody prezentacji dynamicznie zmieniającej się informacji numerycznej</vt:lpstr>
      <vt:lpstr>Graficzne wyświetlanie danych pokazujące wartości względne</vt:lpstr>
      <vt:lpstr>Tekstowe uwydatnianie informacji alfanumerycznej</vt:lpstr>
      <vt:lpstr>Kolor w projekcie interfejsu</vt:lpstr>
      <vt:lpstr>Jak należy korzystać z kolorów w interfejsach użytkownika?</vt:lpstr>
      <vt:lpstr>Uwaga na znaczenia kolorów</vt:lpstr>
      <vt:lpstr>Pomoc dla użytkownika</vt:lpstr>
      <vt:lpstr>Komunikaty o błędach</vt:lpstr>
      <vt:lpstr>Zagadnienia projektowe związane z redakcją komunikatów</vt:lpstr>
      <vt:lpstr>Ekran do wprowadzania nazwiska pacjenta przez pielęgniarkę</vt:lpstr>
      <vt:lpstr>Komunikaty o błędach napisane w kategoriach systemu i użytkownika</vt:lpstr>
      <vt:lpstr>Projektowanie systemu pomocy</vt:lpstr>
      <vt:lpstr>Teksty systemu pomocy</vt:lpstr>
      <vt:lpstr>Systemy pomocy</vt:lpstr>
      <vt:lpstr>Pomoc *.chm</vt:lpstr>
      <vt:lpstr>Punkty wejściowe do systemu pomocy</vt:lpstr>
      <vt:lpstr>Okna systemu pomocy</vt:lpstr>
      <vt:lpstr>Dokumentacja użytkownika</vt:lpstr>
      <vt:lpstr>Rodzaje dokumentacji wspomagającej użytkownika</vt:lpstr>
      <vt:lpstr>Typy dokumentów</vt:lpstr>
      <vt:lpstr>Ocena interfejsu</vt:lpstr>
      <vt:lpstr>Atrybuty użyteczności</vt:lpstr>
      <vt:lpstr>Sposoby oceny interfejsu użytkownika</vt:lpstr>
      <vt:lpstr>Główne tezy</vt:lpstr>
      <vt:lpstr>Główne tezy</vt:lpstr>
      <vt:lpstr>Prawo Millera</vt:lpstr>
      <vt:lpstr>Prawo Hicka</vt:lpstr>
      <vt:lpstr>Prawo Fitta</vt:lpstr>
      <vt:lpstr>Kolory i ergonomia</vt:lpstr>
      <vt:lpstr>Czcionki i tekst</vt:lpstr>
      <vt:lpstr>Metafory</vt:lpstr>
      <vt:lpstr>Sprzężenie zwrotne</vt:lpstr>
      <vt:lpstr>Obsługa błędów</vt:lpstr>
      <vt:lpstr>Dynamiczne dopasowanie GUI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Grafika komputerowa</dc:title>
  <dc:creator>krukm</dc:creator>
  <cp:lastModifiedBy>krukm</cp:lastModifiedBy>
  <cp:revision>6</cp:revision>
  <dcterms:created xsi:type="dcterms:W3CDTF">2018-01-10T09:49:13Z</dcterms:created>
  <dcterms:modified xsi:type="dcterms:W3CDTF">2018-01-11T10:14:51Z</dcterms:modified>
</cp:coreProperties>
</file>